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mekanisme pembentukan harga melalui buku pesanan dan lelang. (C2) 2. **Membaca** kedalaman pasar (order book) dan **menafsirkan** apa yang ditunjukkannya tentang likuiditas. (C3, C4) 3. **Membedakan** jenis-jenis pesanan dan **memilih** yang tepat untuk situasi tertentu. (C2, C5) 4. **Menghitung** total biaya eksekusi termasuk komisi, selisih harga, dan selip harga. (C3) 5. **Mengevaluasi** risiko likuiditas sebuah instrumen sebelum membelinya.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Peserta baru cenderung memperlakukan "harga" sebagai sifat melekat pada sebuah aset — seperti berat atau panjang. Ia bukan itu.</a:t>
            </a:r>
          </a:p>
          <a:p/>
          <a:p>
            <a:r>
              <a:t>**Harga adalah harga transaksi terakhir yang terjadi antara satu pembeli dan satu penjual.** Ia tidak menjamin bahwa Anda dapat membeli atau menjual pada harga tersebut, dan tidak menjamin ada orang lain yang bersedia bertransaksi di situ sama sekali.</a:t>
            </a:r>
          </a:p>
          <a:p/>
          <a:p>
            <a:r>
              <a:t>Tiga konsekuensi yang harus tertanam sejak modul ini:</a:t>
            </a:r>
          </a:p>
          <a:p/>
          <a:p>
            <a:r>
              <a:t>1. **Nilai portofolio Anda adalah perkiraan, bukan kepastian.** Ia dihitung dari harga terakhir dikalikan jumlah unit. Bila Anda menjual seluruhnya, Anda hampir pasti memperoleh kurang dari itu. 2. **Semakin besar posisi Anda relatif terhadap pasar, semakin besar selisih antara nilai tercatat dan nilai yang dapat dicairkan.** 3. **Aset yang jarang diperdagangkan dapat menampilkan harga yang sudah usang** — harga terakhir mungkin terbentuk berhari-hari lalu.</a:t>
            </a:r>
          </a:p>
          <a:p/>
          <a:p>
            <a:r>
              <a:t>Ini wujud konkret prinsip **K-09 — likuiditas adalah risiko tersembunyi**, yang diperkenalkan di L0.2 pada neraca rumah tangga dan kini muncul di pasar.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Bursa modern mencocokkan pesanan melalui **buku pesanan** (order book) — daftar seluruh niat beli dan niat jual yang belum tereksekusi.</a:t>
            </a:r>
          </a:p>
          <a:p/>
          <a:p>
            <a:r>
              <a:t>**Contoh buku pesanan sebuah saham:**</a:t>
            </a:r>
          </a:p>
          <a:p/>
          <a:p>
            <a:r>
              <a:t>Cara membacanya:</a:t>
            </a:r>
          </a:p>
          <a:p/>
          <a:p>
            <a:r>
              <a:t>- **Bid tertinggi** Rp4.480 — harga terbaik yang bersedia dibayar pembeli **saat ini**. - **Offer terendah** Rp4.500 — harga terbaik yang bersedia diterima penjual. - **Selisih (spread)** = Rp20, atau 20/4.490 = 0,45% dari harga tengah. - **Kedalaman** — jumlah yang tersedia pada setiap tingkat harga.</a:t>
            </a:r>
          </a:p>
          <a:p/>
          <a:p>
            <a:r>
              <a:t>**Aturan pencocokan: harga terlebih dahulu, lalu waktu.** Pesanan dengan harga lebih baik dieksekusi lebih dulu; di antara pesanan berharga sama, yang masuk lebih awal didahulukan. Tidak ada prioritas berdasarkan ukuran atau identitas pemesan.</a:t>
            </a:r>
          </a:p>
          <a:p/>
          <a:p>
            <a:r>
              <a:t>**Transaksi terjadi ketika bid dan offer bertemu** — baik karena seseorang menaikkan bid hingga menyentuh offer, atau menurunkan offer hingga menyentuh bid.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**Aturan praktis Invesmentpedia untuk Level 1:**</a:t>
            </a:r>
          </a:p>
          <a:p/>
          <a:p>
            <a:r>
              <a:t>1. **Gunakan pesanan limit sebagai baku.** Pemula yang memakai pesanan pasar pada instrumen tipis rutin kehilangan 1–3% hanya pada eksekusi. 2. **Jangan pernah memakai pesanan pasar di luar jam perdagangan ramai** — menjelang pembukaan dan penutupan, buku pesanan paling tipis. 3. **Stop-loss bukan jaminan.** Ia jaminan perintah, bukan jaminan harga. Pahami ini sebelum mengandalkannya.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Keduanya menempatkan **Rp100.000.000** dan menjualnya kembali setahun kemudian. Komisi perantara: beli 0,15%, jual 0,25% (sudah termasuk pajak transaksi).</a:t>
            </a:r>
          </a:p>
          <a:p/>
          <a:p>
            <a:r>
              <a:t>**Investor A — saham indeks utama yang likuid**</a:t>
            </a:r>
          </a:p>
          <a:p/>
          <a:p>
            <a:r>
              <a:t>**Investor B — saham berkapitalisasi kecil yang tipis**</a:t>
            </a:r>
          </a:p>
          <a:p/>
          <a:p>
            <a:r>
              <a:t>**Tafsir.** Investor B harus memperoleh kenaikan harga **7,90%** hanya untuk impas — sebelum inflasi dan pajak. Investor A hanya memerlukan **0,60%**.</a:t>
            </a:r>
          </a:p>
          <a:p/>
          <a:p>
            <a:r>
              <a:t>Keduanya membayar komisi yang persis sama (Rp400.000). Seluruh selisih Rp7,3 juta berasal dari komponen yang **tidak tercetak di mana pun**.</a:t>
            </a:r>
          </a:p>
          <a:p/>
          <a:p>
            <a:r>
              <a:t>Bila Investor B melakukan ini empat kali setahun, biaya tahunannya mencapai **31,6%** dari modal — jauh melampaui imbal hasil jangka panjang kelas aset mana pun yang dibahas di L0.7.</a:t>
            </a:r>
          </a:p>
          <a:p/>
          <a:p>
            <a:r>
              <a:t>Bu Wulan memiliki **Rp250.000.000** untuk ditempatkan pada satu saham. Ia membandingkan dua kandidat:</a:t>
            </a:r>
          </a:p>
          <a:p/>
          <a:p>
            <a:r>
              <a:t>**Analisis Saham X:**</a:t>
            </a:r>
          </a:p>
          <a:p/>
          <a:p>
            <a:r>
              <a:t>- Posisi terhadap nilai harian: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Keduanya menempatkan **Rp100.000.000** dan menjualnya kembali setahun kemudian. Komisi perantara: beli 0,15%, jual 0,25% (sudah termasuk pajak transaksi).</a:t>
            </a:r>
          </a:p>
          <a:p/>
          <a:p>
            <a:r>
              <a:t>**Investor A — saham indeks utama yang likuid**</a:t>
            </a:r>
          </a:p>
          <a:p/>
          <a:p>
            <a:r>
              <a:t>**Investor B — saham berkapitalisasi kecil yang tipis**</a:t>
            </a:r>
          </a:p>
          <a:p/>
          <a:p>
            <a:r>
              <a:t>**Tafsir.** Investor B harus memperoleh kenaikan harga **7,90%** hanya untuk impas — sebelum inflasi dan pajak. Investor A hanya memerlukan **0,60%**.</a:t>
            </a:r>
          </a:p>
          <a:p/>
          <a:p>
            <a:r>
              <a:t>Keduanya membayar komisi yang persis sama (Rp400.000). Seluruh selisih Rp7,3 juta berasal dari komponen yang **tidak tercetak di mana pun**.</a:t>
            </a:r>
          </a:p>
          <a:p/>
          <a:p>
            <a:r>
              <a:t>Bila Investor B melakukan ini empat kali setahun, biaya tahunannya mencapai **31,6%** dari modal — jauh melampaui imbal hasil jangka panjang kelas aset mana pun yang dibahas di L0.7.</a:t>
            </a:r>
          </a:p>
          <a:p/>
          <a:p>
            <a:r>
              <a:t>Bu Wulan memiliki **Rp250.000.000** untuk ditempatkan pada satu saham. Ia membandingkan dua kandidat:</a:t>
            </a:r>
          </a:p>
          <a:p/>
          <a:p>
            <a:r>
              <a:t>**Analisis Saham X:**</a:t>
            </a:r>
          </a:p>
          <a:p/>
          <a:p>
            <a:r>
              <a:t>- Posisi terhadap nilai harian: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Keduanya menempatkan **Rp100.000.000** dan menjualnya kembali setahun kemudian. Komisi perantara: beli 0,15%, jual 0,25% (sudah termasuk pajak transaksi).</a:t>
            </a:r>
          </a:p>
          <a:p/>
          <a:p>
            <a:r>
              <a:t>**Investor A — saham indeks utama yang likuid**</a:t>
            </a:r>
          </a:p>
          <a:p/>
          <a:p>
            <a:r>
              <a:t>**Investor B — saham berkapitalisasi kecil yang tipis**</a:t>
            </a:r>
          </a:p>
          <a:p/>
          <a:p>
            <a:r>
              <a:t>**Tafsir.** Investor B harus memperoleh kenaikan harga **7,90%** hanya untuk impas — sebelum inflasi dan pajak. Investor A hanya memerlukan **0,60%**.</a:t>
            </a:r>
          </a:p>
          <a:p/>
          <a:p>
            <a:r>
              <a:t>Keduanya membayar komisi yang persis sama (Rp400.000). Seluruh selisih Rp7,3 juta berasal dari komponen yang **tidak tercetak di mana pun**.</a:t>
            </a:r>
          </a:p>
          <a:p/>
          <a:p>
            <a:r>
              <a:t>Bila Investor B melakukan ini empat kali setahun, biaya tahunannya mencapai **31,6%** dari modal — jauh melampaui imbal hasil jangka panjang kelas aset mana pun yang dibahas di L0.7.</a:t>
            </a:r>
          </a:p>
          <a:p/>
          <a:p>
            <a:r>
              <a:t>Bu Wulan memiliki **Rp250.000.000** untuk ditempatkan pada satu saham. Ia membandingkan dua kandidat:</a:t>
            </a:r>
          </a:p>
          <a:p/>
          <a:p>
            <a:r>
              <a:t>**Analisis Saham X:**</a:t>
            </a:r>
          </a:p>
          <a:p/>
          <a:p>
            <a:r>
              <a:t>- Posisi terhadap nilai harian: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Keduanya menempatkan **Rp100.000.000** dan menjualnya kembali setahun kemudian. Komisi perantara: beli 0,15%, jual 0,25% (sudah termasuk pajak transaksi).</a:t>
            </a:r>
          </a:p>
          <a:p/>
          <a:p>
            <a:r>
              <a:t>**Investor A — saham indeks utama yang likuid**</a:t>
            </a:r>
          </a:p>
          <a:p/>
          <a:p>
            <a:r>
              <a:t>**Investor B — saham berkapitalisasi kecil yang tipis**</a:t>
            </a:r>
          </a:p>
          <a:p/>
          <a:p>
            <a:r>
              <a:t>**Tafsir.** Investor B harus memperoleh kenaikan harga **7,90%** hanya untuk impas — sebelum inflasi dan pajak. Investor A hanya memerlukan **0,60%**.</a:t>
            </a:r>
          </a:p>
          <a:p/>
          <a:p>
            <a:r>
              <a:t>Keduanya membayar komisi yang persis sama (Rp400.000). Seluruh selisih Rp7,3 juta berasal dari komponen yang **tidak tercetak di mana pun**.</a:t>
            </a:r>
          </a:p>
          <a:p/>
          <a:p>
            <a:r>
              <a:t>Bila Investor B melakukan ini empat kali setahun, biaya tahunannya mencapai **31,6%** dari modal — jauh melampaui imbal hasil jangka panjang kelas aset mana pun yang dibahas di L0.7.</a:t>
            </a:r>
          </a:p>
          <a:p/>
          <a:p>
            <a:r>
              <a:t>Bu Wulan memiliki **Rp250.000.000** untuk ditempatkan pada satu saham. Ia membandingkan dua kandidat:</a:t>
            </a:r>
          </a:p>
          <a:p/>
          <a:p>
            <a:r>
              <a:t>**Analisis Saham X:**</a:t>
            </a:r>
          </a:p>
          <a:p/>
          <a:p>
            <a:r>
              <a:t>- Posisi terhadap nilai harian: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Keduanya menempatkan **Rp100.000.000** dan menjualnya kembali setahun kemudian. Komisi perantara: beli 0,15%, jual 0,25% (sudah termasuk pajak transaksi).</a:t>
            </a:r>
          </a:p>
          <a:p/>
          <a:p>
            <a:r>
              <a:t>**Investor A — saham indeks utama yang likuid**</a:t>
            </a:r>
          </a:p>
          <a:p/>
          <a:p>
            <a:r>
              <a:t>**Investor B — saham berkapitalisasi kecil yang tipis**</a:t>
            </a:r>
          </a:p>
          <a:p/>
          <a:p>
            <a:r>
              <a:t>**Tafsir.** Investor B harus memperoleh kenaikan harga **7,90%** hanya untuk impas — sebelum inflasi dan pajak. Investor A hanya memerlukan **0,60%**.</a:t>
            </a:r>
          </a:p>
          <a:p/>
          <a:p>
            <a:r>
              <a:t>Keduanya membayar komisi yang persis sama (Rp400.000). Seluruh selisih Rp7,3 juta berasal dari komponen yang **tidak tercetak di mana pun**.</a:t>
            </a:r>
          </a:p>
          <a:p/>
          <a:p>
            <a:r>
              <a:t>Bila Investor B melakukan ini empat kali setahun, biaya tahunannya mencapai **31,6%** dari modal — jauh melampaui imbal hasil jangka panjang kelas aset mana pun yang dibahas di L0.7.</a:t>
            </a:r>
          </a:p>
          <a:p/>
          <a:p>
            <a:r>
              <a:t>Bu Wulan memiliki **Rp250.000.000** untuk ditempatkan pada satu saham. Ia membandingkan dua kandidat:</a:t>
            </a:r>
          </a:p>
          <a:p/>
          <a:p>
            <a:r>
              <a:t>**Analisis Saham X:**</a:t>
            </a:r>
          </a:p>
          <a:p/>
          <a:p>
            <a:r>
              <a:t>- Posisi terhadap nilai harian: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Anatomi buku pesanan.** Ambil tangkapan layar buku pesanan tiga instrumen nyata (satu likuid, satu sedang, satu tipis) pada waktu yang sama. Untuk masing-masing, hitung: selisih dalam Rupiah dan persentase, kedalaman lima tingkat kedua sisi, dan ketimpangan antara sisi beli dan jual.</a:t>
            </a:r>
          </a:p>
          <a:p/>
          <a:p>
            <a:r>
              <a:t>**Bagian B — Simulasi dampak pasar.** Untuk setiap instrumen di Bagian A, hitung harga rata-rata tertimbang bila Anda membeli dengan pesanan pasar senilai: Rp10 juta, Rp100 juta, dan Rp1 miliar. Sajikan selip harga dalam persentase.</a:t>
            </a:r>
          </a:p>
          <a:p/>
          <a:p>
            <a:r>
              <a:t>**Bagian C — Matriks jenis pesanan.** Untuk enam situasi berikut, tentukan jenis pesanan yang tepat dan alasannya: (1) membeli rutin bulanan; (2) keluar dari posisi karena tesis berubah; (3) masuk pada level harga tertentu; (4) menjual menjelang libur panjang; (5) membeli saham tipis; (6) keluar saat berita darurat.</a:t>
            </a:r>
          </a:p>
          <a:p/>
          <a:p>
            <a:r>
              <a:t>**Bagian D — Uji likuiditas.** Untuk tiga instrumen yang Anda pertimbangkan untuk portofolio Anda, isi tabel empat indikator §4.6. Hitung posisi Anda sebagai persentase nilai transaksi harian. Beri status: **Aman / Perhatian / Tidak layak pada ukuran posisi saya**.</a:t>
            </a:r>
          </a:p>
          <a:p/>
          <a:p>
            <a:r>
              <a:t>**Bagian E — Total biaya eksekusi.** Hitung biaya bolak-balik empat komponen untu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Bagaimana Harga Terbentuk: Pasar, Order, dan Likuiditas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P3 Kelas Aset &amp; Instrumen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mekanisme pembentukan harga melalui buku pesanan dan lelang.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Membaca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kedalaman pasar (order book)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menafsirkan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 yang ditunjukkannya tentang likuiditas.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jenis-jenis pesanan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memilih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yang tepat untuk situasi tertentu. (C2, 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total biaya eksekusi termasuk komisi, selisih harga, dan selip harga.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risiko likuiditas sebuah instrumen sebelum membelinya.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PEMBENTUKAN HARGA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BUKU PESANAN                          LELANG BERKALA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(perdagangan kontinu)                 (pembukaan/penutupan)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┌────┴─────┐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BID       OFFER          ┌──── SELISIH (spread)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(beli)    (jual)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└────┬─────┘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PENCOCOKAN 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harga–waktu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┌────┴────────────────────┐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JENIS PESANAN          LIKUIDITAS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market · limit ·       kedalaman · volume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stop · IOC             frekuensi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└──► BIAYA EKSEKUSI SEBENARNYA ◄──┘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Harga bukan angka, melainkan kesepakatan terakhir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Harga bukan angka, melainkan kesepakatan terakhir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Nilai portofolio Anda adalah perkiraan, bukan kepastian.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dihitung dari harga terakhir dikalikan jumlah unit. Bila Anda menjual seluruhnya, Anda hampir pasti…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Semakin besar posisi Anda relatif terhadap pasar, semakin besar selisih antara nilai tercatat dan nilai yang dapat dicairkan.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Aset yang jarang diperdagangkan dapat menampilkan harga yang sudah usang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harga terakhir mungkin terbentuk berhari-hari lalu.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Buku pesanan: tempat harga sebenarnya terbentuk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Buku pesanan: tempat harga sebenarnya terbentuk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Bid tertinggi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Rp4.480 — harga terbaik yang bersedia dibayar pembeli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saat ini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Offer terendah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Rp4.500 — harga terbaik yang bersedia diterima penjual.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Selisih (spread)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= Rp20, atau 20/4.490 = 0,45% dari harga tengah.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Kedalaman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jumlah yang tersedia pada setiap tingkat harga.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Transaksi terjadi ketika bid dan offer bertemu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baik karena seseorang menaikkan bid hingga menyentuh offer, atau menurunkan offer hingga menyentuh bid.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Buku pesanan: tempat harga sebenarnya terbentuk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 (lot)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**BID** (harga beli)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**OFFER** (harga jual)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 (lot)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1.240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4.480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3.100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4.470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2.240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5.800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4.460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4.900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9.200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4.450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4.530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7.100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Selisih harga adalah biaya, dan ia dibayar di muka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Selisih harga adalah biaya, dan ia dibayar di muka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Selisih tipikal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indeks utama, likuid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0,1% – 0,5%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lapis kedua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0,5% – 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sangat kecil / jarang diperdagangkan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2% – 10%+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 besar di bursa likuid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0,01% – 0,1%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 kecil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1% – 10%+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ritel di pasar sekunder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0,3% – 1,5%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3% – 8% (biaya perolehan &amp; penjualan)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Jenis pesanan dan kapan memakainya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Jenis pesanan dan kapan memakainya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Gunakan pesanan limit sebagai baku.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Pemula yang memakai pesanan pasar pada instrumen tipis rutin kehilangan 1–3% hanya pada eksekusi.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Jangan pernah memakai pesanan pasar di luar jam perdagangan ramai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menjelang pembukaan dan penutupan, buku pesanan paling tipis.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Stop-loss bukan jaminan.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jaminan perintah, bukan jaminan harga. Pahami ini sebelum mengandalkannya.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Jenis pesanan dan kapan memakainya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Cara kerja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Dipakai bila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Risiko utama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**Market** (pasar)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Eksekusi segera pada harga terbaik yang tersedia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Kepastian eksekusi lebih penting daripada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eksekusi tidak pasti; berbahaya pada instrumen tipis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**Limit** (batas)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Eksekusi hanya pada harga yang Anda tetapkan atau lebih baik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lebih penting daripada kepastian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Mungkin tidak tereksekusi sama sekali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**Stop-loss**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Menjadi pesanan pasar bila harga menyentuh batas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Membatasi kerugian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Pada celah harga, dapat tereksekusi jauh di bawah batas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**Stop-limit**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Menjadi pesanan limit bila harga menyentuh batas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Ingin batas kerugian dengan kendali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gagal tereksekusi persis saat dibutuhkan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Selip harga dan dampak pasar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Selip harga dan dampak pasar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Lot tersedia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Lot diambil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387.000.000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2.240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2.240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1.010.240.000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4.900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4.900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2.214.800.000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4.530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7.100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**3.612.040.000**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Membaca likuiditas sebelum membeli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Membaca likuiditas sebelum membeli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Indikator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membaca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Ambang perhatian (Level 1)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transaksi harian rata-rata**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Rata-rata 20 hari, dalam Rupiah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Posisi Anda &lt; 1% dari nilai harian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 bid-offer**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Persentase terhadap harga tengah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&gt; 1% = hati-hati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**Kedalaman buku**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Jumlah pada 5 tingkat teratas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Dangkal = risiko selip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**Frekuensi transaksi**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kali terjadi transaksi per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&lt; 100× = sangat tipis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Lelang, jam perdagangan, dan mekanisme pengaman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Lelang, jam perdagangan, dan mekanisme pengaman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Fungsi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Batas kenaikan/penurunan otomatis (auto rejection)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Menolak pesanan di luar rentang harga harian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Penghentian perdagangan sementara (suspensi)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Menghentikan perdagangan efek tertentu karena informasi material atau pergerakan tidak wajar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Papan pemantauan khusus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Menandai efek dengan kondisi tertentu; mekanisme perdagangannya dapat berbeda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Total biaya eksekusi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0,15%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Setengah selisih beli (spread 0,20%)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0,10%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diabaikan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jual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0,25%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Setengah selisih jual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0,10%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biaya bolak-balik**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**Sebagai persentase**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**0,60%**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0,15%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Setengah selisih beli (spread 4,0%)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2,00%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Selip beli (pesanan pasar, buku dangkal)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1,50%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1.500.000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jual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0,25%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Setengah selisih jual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Selip jual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100.000.000 × 2,00%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biaya bolak-balik**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**7.900.000**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**Sebagai persentase**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**7,90%**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Saham X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Saham Y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Rp1.850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Rp398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transaksi harian rata-rata 20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Rp48.500.000.000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Rp620.000.000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Selisih bid-offer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 (0,27%)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 (1,01%)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Frekuensi transaksi harian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8.400×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145×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Kedalaman 5 tingkat teratas (sisi jual)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Rp2,1 miliar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Rp78.000.000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Harapan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Kenyataan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eksekusi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2.160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1.920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keluar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43.200.000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38.400.000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Kerugian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4.800.000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**9.600.000**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Kerugian (%)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**−20,0%**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stop-loss di Rp2.160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(−10%), merasa kerugian maksimumnya terkunci pada Rp4.800.000.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Ukuran posisi adalah pertahanan utama, stop-loss hanya pelengkap.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Bila kerugian 20% pada posisi ini merusak rencana Anda, maka posisinya terlalu besar — apa pun…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Risiko celah harga lebih besar pada instrumen tipis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pada berita di luar jam perdagangan, dan pada pasar yang tidak memiliki penghenti perdagangan.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Anatomi buku pesanan.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Ambil tangkapan layar buku pesanan tiga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Simulasi dampak pasar.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setiap instrumen di Bagian A,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Matriks jenis pesanan.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enam situasi berikut, tentukan jenis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Uji likuiditas.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tiga instrumen yang Anda pertimbangkan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Total biaya eksekusi.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Hitung biaya bolak-balik empat komponen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Aturan eksekusi pribadi.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Tulis aturan tertulis Anda sendiri,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perhitungan buku pesanan dan biaya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Tiga instrumen nyata, tangkapan layar bertanggal dan berwaktu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Membandingkan tiga instrumen dan menyimpulkan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 likuiditas terhitung dengan status per instrumen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Enam butir spesifik, masuk ke Pernyataan Kebijakan Pribadi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Menyajikan kelemahan instrumen pilihannya sendiri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