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notesMaster" Target="notesMasters/notesMaster1.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Berlaku seluruh ketentuan L0 §3, ditambah empat ketentuan khusus Level 1:</a:t>
            </a:r>
          </a:p>
          <a:p/>
          <a:p>
            <a:r>
              <a:t>1. **Butir perhitungan harus menuntut lebih dari satu langkah.** Level 1 menguji penerapan berantai — misalnya: dari kupon ke imbal hasil bersih ke imbal hasil riil. 2. **Pengecoh harus mencerminkan kesalahan nyata yang diamati di kelas.** Daftar pengecoh yang diwajibkan:</a:t>
            </a:r>
          </a:p>
          <a:p/>
          <a:p>
            <a:r>
              <a:t>3. **Minimal 8 butir harus bersifat lintas modul** — menuntut penggabungan konsep dari dua modul atau lebih. 4. **Minimal 3 butir harus memiliki jawaban "tidak layak" atau "tolak".** Peserta Level 1 harus terlatih menolak instrumen yang tidak sesuai, bukan hanya memilih di antara yang tersedia.</a:t>
            </a:r>
          </a:p>
          <a:p/>
          <a:p>
            <a:r>
              <a:t>**Contoh butir lintas modul (C4, L1.2 + L1.6 + L0.6):**</a:t>
            </a:r>
          </a:p>
          <a:p/>
          <a:p>
            <a:r>
              <a:t>&gt; Seorang peserta memiliki tujuan berhorizon 30 bulan senilai Rp250 juta. Ia &gt; mempertimbangkan tiga pilihan: (A) obligasi korporasi bertenor 9 tahun dengan &gt; YTM 9,2%; (B) emas dengan selisih beli-jual 7%; (C) SBN ritel bertenor 2 tahun &gt; dengan kupon 6,3%. Manakah yang paling sesuai, dan mengapa dua lainnya tidak? &gt; &gt; Kunci: (C). (A) gagal karena durasi jauh melampaui horizon — risiko harga saat &gt; harus dijual. (B) gagal karena selisih beli-jual 7% memerlukan kenaikan 7,53% &gt; hanya untuk impas pada horizon 2,5 tahun, dan emas tidak dapat dinilai. Kriteria &gt; penilaian: peserta harus menyebut horizon sebagai penentu, bukan imbal hasil.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**Deskripsi.** Peserta menyusun dan mempertahankan rancangan portofolio lengkap untuk keadaan keuangannya sendiri, dengan seluruh dokumen pendukung.</a:t>
            </a:r>
          </a:p>
          <a:p/>
          <a:p>
            <a:r>
              <a:t>**Struktur wajib (15–25 halaman + lampiran lembar sebar):**</a:t>
            </a:r>
          </a:p>
          <a:p/>
          <a:p>
            <a:r>
              <a:t>**Ketentuan tambahan:**</a:t>
            </a:r>
          </a:p>
          <a:p/>
          <a:p>
            <a:r>
              <a:t>- Seluruh perhitungan menggunakan lembar sebar peserta sendiri, berbasis formula. - Data instrumen harus dari dokumen resmi (prospektus, memorandum informasi, fund fact sheet), bertanggal. - Peserta boleh menggunakan portofolio simulasi bila belum berinvestasi, tetapi **keadaan keuangan pribadi (Bagian A dan B) harus nyata**. - **Minimal satu instrumen atau satu tujuan harus ditolak** dengan alasan berbasis horizon, likuiditas, atau biaya.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**Berhak melanjutkan ke Level 2**, dengan memilih jalur.</a:t>
            </a:r>
          </a:p>
          <a:p/>
          <a:p>
            <a:r>
              <a:t>Diberikan bila komponen akademik lulus tetapi tingkat kepatuhan di bawah 80% atau ditemukan pelanggaran batas ukuran posisi yang belum dikoreksi.</a:t>
            </a:r>
          </a:p>
          <a:p/>
          <a:p>
            <a:r>
              <a:t>**Dasar kebijakan ini.** Jalur Trader menuntut disiplin eksekusi yang lebih tinggi dan frekuensi keputusan yang lebih besar. Peserta yang tingkat kepatuhannya di bawah 80% pada Level 1 — di mana keputusan jarang dan terjadwal — hampir pasti akan mengalami kerusakan lebih besar pada lingkungan yang menuntut puluhan keputusan per bulan.</a:t>
            </a:r>
          </a:p>
          <a:p/>
          <a:p>
            <a:r>
              <a:t>Menahan akses bukan hukuman; ia perlindungan yang diturunkan dari data peserta sendiri.</a:t>
            </a:r>
          </a:p>
          <a:p/>
          <a:p>
            <a:r>
              <a:t>**Ketentuan pemilihan:**</a:t>
            </a:r>
          </a:p>
          <a:p/>
          <a:p>
            <a:r>
              <a:t>- Peserta memilih **satu** jalur utama. - Jalur kedua dapat diambil sebagai program pelengkap setelah jalur utama selesai hingga Level 3. - **Peserta dianjurkan menggunakan data jurnalnya sendiri** (L1.12 §4.6) sebagai dasar pemilihan, bukan preferensi atau tren.</a:t>
            </a:r>
          </a:p>
          <a:p/>
          <a:p>
            <a:r>
              <a:t>**Pertanyaan pemandu yang wajib dijawab peserta secara tertulis sebelum memilih:**</a:t>
            </a:r>
          </a:p>
          <a:p/>
          <a:p>
            <a:r>
              <a:t>1. Berapa jam per pekan yang benar-benar tersedia, setelah pekerjaan dan keluarga? 2. Apa tingkat kepatuhan saya pada Level 1, dan apa artinya bagi jalur yang menuntut lebih banyak keputusan? 3. Dari jurnal saya, keputusan berproses baik saya lebih banyak dipicu oleh apa? 4. Bila saya salah memilih jalur, berapa biaya waktu dan uang untuk berpindah?</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**Ketentuan pemilihan:**</a:t>
            </a:r>
          </a:p>
          <a:p/>
          <a:p>
            <a:r>
              <a:t>- Peserta memilih **satu** jalur utama. - Jalur kedua dapat diambil sebagai program pelengkap setelah jalur utama selesai hingga Level 3. - **Peserta dianjurkan menggunakan data jurnalnya sendiri** (L1.12 §4.6) sebagai dasar pemilihan, bukan preferensi atau tren.</a:t>
            </a:r>
          </a:p>
          <a:p/>
          <a:p>
            <a:r>
              <a:t>**Pertanyaan pemandu yang wajib dijawab peserta secara tertulis sebelum memilih:**</a:t>
            </a:r>
          </a:p>
          <a:p/>
          <a:p>
            <a:r>
              <a:t>1. Berapa jam per pekan yang benar-benar tersedia, setelah pekerjaan dan keluarga? 2. Apa tingkat kepatuhan saya pada Level 1, dan apa artinya bagi jalur yang menuntut lebih banyak keputusan? 3. Dari jurnal saya, keputusan berproses baik saya lebih banyak dipicu oleh apa? 4. Bila saya salah memilih jalur, berapa biaya waktu dan uang untuk berpindah?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Ujian Jenjang Level 1 dan Ketentuan Kelulusan</a:t>
            </a:r>
          </a:p>
          <a:p>
            <a:pPr algn="l">
              <a:lnSpc>
                <a:spcPct val="115000"/>
              </a:lnSpc>
              <a:spcBef>
                <a:spcPts val="0"/>
              </a:spcBef>
              <a:spcAft>
                <a:spcPts val="600"/>
              </a:spcAft>
            </a:pPr>
            <a:r>
              <a:rPr sz="1600" b="0">
                <a:solidFill>
                  <a:srgbClr val="A8BED6"/>
                </a:solidFill>
                <a:latin typeface="Source Sans Pro"/>
              </a:rPr>
              <a:t>Level 1 · Investor Mandiri · Instrumen Asesmen Sumatif</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1.</a:t>
            </a:r>
          </a:p>
          <a:p>
            <a:pPr algn="l">
              <a:lnSpc>
                <a:spcPct val="108000"/>
              </a:lnSpc>
              <a:spcBef>
                <a:spcPts val="0"/>
              </a:spcBef>
              <a:spcAft>
                <a:spcPts val="600"/>
              </a:spcAft>
            </a:pPr>
            <a:r>
              <a:rPr sz="3400" b="1">
                <a:solidFill>
                  <a:srgbClr val="FFFFFF"/>
                </a:solidFill>
                <a:latin typeface="Source Sans Pro"/>
              </a:rPr>
              <a:t>Ketentuan Umum</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2.</a:t>
            </a:r>
          </a:p>
          <a:p>
            <a:pPr algn="l">
              <a:lnSpc>
                <a:spcPct val="108000"/>
              </a:lnSpc>
              <a:spcBef>
                <a:spcPts val="0"/>
              </a:spcBef>
              <a:spcAft>
                <a:spcPts val="600"/>
              </a:spcAft>
            </a:pPr>
            <a:r>
              <a:rPr sz="3400" b="1">
                <a:solidFill>
                  <a:srgbClr val="FFFFFF"/>
                </a:solidFill>
                <a:latin typeface="Source Sans Pro"/>
              </a:rPr>
              <a:t>Kisi-Kisi Ujian Tertulis</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2.</a:t>
            </a:r>
          </a:p>
          <a:p>
            <a:pPr algn="l">
              <a:lnSpc>
                <a:spcPct val="110000"/>
              </a:lnSpc>
              <a:spcBef>
                <a:spcPts val="0"/>
              </a:spcBef>
              <a:spcAft>
                <a:spcPts val="600"/>
              </a:spcAft>
            </a:pPr>
            <a:r>
              <a:rPr sz="2400" b="1">
                <a:solidFill>
                  <a:srgbClr val="0F2B46"/>
                </a:solidFill>
                <a:latin typeface="Source Sans Pro"/>
              </a:rPr>
              <a:t>Kisi-Kisi Ujian Tertulis</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Modul</a:t>
                      </a:r>
                    </a:p>
                  </a:txBody>
                  <a:tcPr anchor="ctr" marL="73152" marR="73152">
                    <a:solidFill>
                      <a:srgbClr val="0F2B46"/>
                    </a:solidFill>
                  </a:tcPr>
                </a:tc>
                <a:tc>
                  <a:txBody>
                    <a:bodyPr/>
                    <a:lstStyle/>
                    <a:p>
                      <a:r>
                        <a:rPr sz="1100" b="1">
                          <a:solidFill>
                            <a:srgbClr val="FFFFFF"/>
                          </a:solidFill>
                          <a:latin typeface="Source Sans Pro"/>
                        </a:rPr>
                        <a:t>Butir</a:t>
                      </a:r>
                    </a:p>
                  </a:txBody>
                  <a:tcPr anchor="ctr" marL="73152" marR="73152">
                    <a:solidFill>
                      <a:srgbClr val="0F2B46"/>
                    </a:solidFill>
                  </a:tcPr>
                </a:tc>
                <a:tc>
                  <a:txBody>
                    <a:bodyPr/>
                    <a:lstStyle/>
                    <a:p>
                      <a:r>
                        <a:rPr sz="1100" b="1">
                          <a:solidFill>
                            <a:srgbClr val="FFFFFF"/>
                          </a:solidFill>
                          <a:latin typeface="Source Sans Pro"/>
                        </a:rPr>
                        <a:t>Bobot</a:t>
                      </a:r>
                    </a:p>
                  </a:txBody>
                  <a:tcPr anchor="ctr" marL="73152" marR="73152">
                    <a:solidFill>
                      <a:srgbClr val="0F2B46"/>
                    </a:solidFill>
                  </a:tcPr>
                </a:tc>
                <a:tc>
                  <a:txBody>
                    <a:bodyPr/>
                    <a:lstStyle/>
                    <a:p>
                      <a:r>
                        <a:rPr sz="1100" b="1">
                          <a:solidFill>
                            <a:srgbClr val="FFFFFF"/>
                          </a:solidFill>
                          <a:latin typeface="Source Sans Pro"/>
                        </a:rPr>
                        <a:t>CPL diuji</a:t>
                      </a:r>
                    </a:p>
                  </a:txBody>
                  <a:tcPr anchor="ctr" marL="73152" marR="73152">
                    <a:solidFill>
                      <a:srgbClr val="0F2B46"/>
                    </a:solidFill>
                  </a:tcPr>
                </a:tc>
              </a:tr>
              <a:tr h="384048">
                <a:tc>
                  <a:txBody>
                    <a:bodyPr/>
                    <a:lstStyle/>
                    <a:p>
                      <a:r>
                        <a:rPr sz="1100" b="1">
                          <a:solidFill>
                            <a:srgbClr val="222830"/>
                          </a:solidFill>
                          <a:latin typeface="Source Sans Pro"/>
                        </a:rPr>
                        <a:t>L1.1 Bagaimana Harga Terbentuk</a:t>
                      </a:r>
                    </a:p>
                  </a:txBody>
                  <a:tcPr anchor="ctr" marL="73152" marR="73152" marT="27432" marB="27432">
                    <a:solidFill>
                      <a:srgbClr val="FFFFFF"/>
                    </a:solidFill>
                  </a:tcPr>
                </a:tc>
                <a:tc>
                  <a:txBody>
                    <a:bodyPr/>
                    <a:lstStyle/>
                    <a:p>
                      <a:r>
                        <a:rPr sz="1100" b="0">
                          <a:solidFill>
                            <a:srgbClr val="222830"/>
                          </a:solidFill>
                          <a:latin typeface="Source Sans Pro"/>
                        </a:rPr>
                        <a:t>4</a:t>
                      </a:r>
                    </a:p>
                  </a:txBody>
                  <a:tcPr anchor="ctr" marL="73152" marR="73152" marT="27432" marB="27432">
                    <a:solidFill>
                      <a:srgbClr val="FFFFFF"/>
                    </a:solidFill>
                  </a:tcPr>
                </a:tc>
                <a:tc>
                  <a:txBody>
                    <a:bodyPr/>
                    <a:lstStyle/>
                    <a:p>
                      <a:r>
                        <a:rPr sz="1100" b="0">
                          <a:solidFill>
                            <a:srgbClr val="222830"/>
                          </a:solidFill>
                          <a:latin typeface="Source Sans Pro"/>
                        </a:rPr>
                        <a:t>8%</a:t>
                      </a:r>
                    </a:p>
                  </a:txBody>
                  <a:tcPr anchor="ctr" marL="73152" marR="73152" marT="27432" marB="27432">
                    <a:solidFill>
                      <a:srgbClr val="FFFFFF"/>
                    </a:solidFill>
                  </a:tcPr>
                </a:tc>
                <a:tc>
                  <a:txBody>
                    <a:bodyPr/>
                    <a:lstStyle/>
                    <a:p>
                      <a:r>
                        <a:rPr sz="1100" b="0">
                          <a:solidFill>
                            <a:srgbClr val="222830"/>
                          </a:solidFill>
                          <a:latin typeface="Source Sans Pro"/>
                        </a:rPr>
                        <a:t>CPL-2</a:t>
                      </a:r>
                    </a:p>
                  </a:txBody>
                  <a:tcPr anchor="ctr" marL="73152" marR="73152" marT="27432" marB="27432">
                    <a:solidFill>
                      <a:srgbClr val="FFFFFF"/>
                    </a:solidFill>
                  </a:tcPr>
                </a:tc>
              </a:tr>
              <a:tr h="384048">
                <a:tc>
                  <a:txBody>
                    <a:bodyPr/>
                    <a:lstStyle/>
                    <a:p>
                      <a:r>
                        <a:rPr sz="1100" b="1">
                          <a:solidFill>
                            <a:srgbClr val="222830"/>
                          </a:solidFill>
                          <a:latin typeface="Source Sans Pro"/>
                        </a:rPr>
                        <a:t>L1.2 Pasar Uang &amp; Pendapatan Tetap</a:t>
                      </a:r>
                    </a:p>
                  </a:txBody>
                  <a:tcPr anchor="ctr" marL="73152" marR="73152" marT="27432" marB="27432">
                    <a:solidFill>
                      <a:srgbClr val="F1F4F8"/>
                    </a:solidFill>
                  </a:tcPr>
                </a:tc>
                <a:tc>
                  <a:txBody>
                    <a:bodyPr/>
                    <a:lstStyle/>
                    <a:p>
                      <a:r>
                        <a:rPr sz="1100" b="0">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8%</a:t>
                      </a:r>
                    </a:p>
                  </a:txBody>
                  <a:tcPr anchor="ctr" marL="73152" marR="73152" marT="27432" marB="27432">
                    <a:solidFill>
                      <a:srgbClr val="F1F4F8"/>
                    </a:solidFill>
                  </a:tcPr>
                </a:tc>
                <a:tc>
                  <a:txBody>
                    <a:bodyPr/>
                    <a:lstStyle/>
                    <a:p>
                      <a:r>
                        <a:rPr sz="1100" b="0">
                          <a:solidFill>
                            <a:srgbClr val="222830"/>
                          </a:solidFill>
                          <a:latin typeface="Source Sans Pro"/>
                        </a:rPr>
                        <a:t>CPL-2</a:t>
                      </a:r>
                    </a:p>
                  </a:txBody>
                  <a:tcPr anchor="ctr" marL="73152" marR="73152" marT="27432" marB="27432">
                    <a:solidFill>
                      <a:srgbClr val="F1F4F8"/>
                    </a:solidFill>
                  </a:tcPr>
                </a:tc>
              </a:tr>
              <a:tr h="384048">
                <a:tc>
                  <a:txBody>
                    <a:bodyPr/>
                    <a:lstStyle/>
                    <a:p>
                      <a:r>
                        <a:rPr sz="1100" b="1">
                          <a:solidFill>
                            <a:srgbClr val="222830"/>
                          </a:solidFill>
                          <a:latin typeface="Source Sans Pro"/>
                        </a:rPr>
                        <a:t>L1.3 SBN Ritel &amp; Sukuk</a:t>
                      </a:r>
                    </a:p>
                  </a:txBody>
                  <a:tcPr anchor="ctr" marL="73152" marR="73152" marT="27432" marB="27432">
                    <a:solidFill>
                      <a:srgbClr val="FFFFFF"/>
                    </a:solidFill>
                  </a:tcPr>
                </a:tc>
                <a:tc>
                  <a:txBody>
                    <a:bodyPr/>
                    <a:lstStyle/>
                    <a:p>
                      <a:r>
                        <a:rPr sz="1100" b="0">
                          <a:solidFill>
                            <a:srgbClr val="222830"/>
                          </a:solidFill>
                          <a:latin typeface="Source Sans Pro"/>
                        </a:rPr>
                        <a:t>4</a:t>
                      </a:r>
                    </a:p>
                  </a:txBody>
                  <a:tcPr anchor="ctr" marL="73152" marR="73152" marT="27432" marB="27432">
                    <a:solidFill>
                      <a:srgbClr val="FFFFFF"/>
                    </a:solidFill>
                  </a:tcPr>
                </a:tc>
                <a:tc>
                  <a:txBody>
                    <a:bodyPr/>
                    <a:lstStyle/>
                    <a:p>
                      <a:r>
                        <a:rPr sz="1100" b="0">
                          <a:solidFill>
                            <a:srgbClr val="222830"/>
                          </a:solidFill>
                          <a:latin typeface="Source Sans Pro"/>
                        </a:rPr>
                        <a:t>8%</a:t>
                      </a:r>
                    </a:p>
                  </a:txBody>
                  <a:tcPr anchor="ctr" marL="73152" marR="73152" marT="27432" marB="27432">
                    <a:solidFill>
                      <a:srgbClr val="FFFFFF"/>
                    </a:solidFill>
                  </a:tcPr>
                </a:tc>
                <a:tc>
                  <a:txBody>
                    <a:bodyPr/>
                    <a:lstStyle/>
                    <a:p>
                      <a:r>
                        <a:rPr sz="1100" b="0">
                          <a:solidFill>
                            <a:srgbClr val="222830"/>
                          </a:solidFill>
                          <a:latin typeface="Source Sans Pro"/>
                        </a:rPr>
                        <a:t>CPL-2, CPL-8</a:t>
                      </a:r>
                    </a:p>
                  </a:txBody>
                  <a:tcPr anchor="ctr" marL="73152" marR="73152" marT="27432" marB="27432">
                    <a:solidFill>
                      <a:srgbClr val="FFFFFF"/>
                    </a:solidFill>
                  </a:tcPr>
                </a:tc>
              </a:tr>
              <a:tr h="384048">
                <a:tc>
                  <a:txBody>
                    <a:bodyPr/>
                    <a:lstStyle/>
                    <a:p>
                      <a:r>
                        <a:rPr sz="1100" b="1">
                          <a:solidFill>
                            <a:srgbClr val="222830"/>
                          </a:solidFill>
                          <a:latin typeface="Source Sans Pro"/>
                        </a:rPr>
                        <a:t>L1.4 Reksa Dana</a:t>
                      </a:r>
                    </a:p>
                  </a:txBody>
                  <a:tcPr anchor="ctr" marL="73152" marR="73152" marT="27432" marB="27432">
                    <a:solidFill>
                      <a:srgbClr val="F1F4F8"/>
                    </a:solidFill>
                  </a:tcPr>
                </a:tc>
                <a:tc>
                  <a:txBody>
                    <a:bodyPr/>
                    <a:lstStyle/>
                    <a:p>
                      <a:r>
                        <a:rPr sz="1100" b="0">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8%</a:t>
                      </a:r>
                    </a:p>
                  </a:txBody>
                  <a:tcPr anchor="ctr" marL="73152" marR="73152" marT="27432" marB="27432">
                    <a:solidFill>
                      <a:srgbClr val="F1F4F8"/>
                    </a:solidFill>
                  </a:tcPr>
                </a:tc>
                <a:tc>
                  <a:txBody>
                    <a:bodyPr/>
                    <a:lstStyle/>
                    <a:p>
                      <a:r>
                        <a:rPr sz="1100" b="0">
                          <a:solidFill>
                            <a:srgbClr val="222830"/>
                          </a:solidFill>
                          <a:latin typeface="Source Sans Pro"/>
                        </a:rPr>
                        <a:t>CPL-2, CPL-6</a:t>
                      </a:r>
                    </a:p>
                  </a:txBody>
                  <a:tcPr anchor="ctr" marL="73152" marR="73152" marT="27432" marB="27432">
                    <a:solidFill>
                      <a:srgbClr val="F1F4F8"/>
                    </a:solidFill>
                  </a:tcPr>
                </a:tc>
              </a:tr>
              <a:tr h="384048">
                <a:tc>
                  <a:txBody>
                    <a:bodyPr/>
                    <a:lstStyle/>
                    <a:p>
                      <a:r>
                        <a:rPr sz="1100" b="1">
                          <a:solidFill>
                            <a:srgbClr val="222830"/>
                          </a:solidFill>
                          <a:latin typeface="Source Sans Pro"/>
                        </a:rPr>
                        <a:t>L1.5 Saham &amp; Mekanisme Bursa</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10%</a:t>
                      </a:r>
                    </a:p>
                  </a:txBody>
                  <a:tcPr anchor="ctr" marL="73152" marR="73152" marT="27432" marB="27432">
                    <a:solidFill>
                      <a:srgbClr val="FFFFFF"/>
                    </a:solidFill>
                  </a:tcPr>
                </a:tc>
                <a:tc>
                  <a:txBody>
                    <a:bodyPr/>
                    <a:lstStyle/>
                    <a:p>
                      <a:r>
                        <a:rPr sz="1100" b="0">
                          <a:solidFill>
                            <a:srgbClr val="222830"/>
                          </a:solidFill>
                          <a:latin typeface="Source Sans Pro"/>
                        </a:rPr>
                        <a:t>CPL-2</a:t>
                      </a:r>
                    </a:p>
                  </a:txBody>
                  <a:tcPr anchor="ctr" marL="73152" marR="73152" marT="27432" marB="27432">
                    <a:solidFill>
                      <a:srgbClr val="FFFFFF"/>
                    </a:solidFill>
                  </a:tcPr>
                </a:tc>
              </a:tr>
              <a:tr h="384048">
                <a:tc>
                  <a:txBody>
                    <a:bodyPr/>
                    <a:lstStyle/>
                    <a:p>
                      <a:r>
                        <a:rPr sz="1100" b="1">
                          <a:solidFill>
                            <a:srgbClr val="222830"/>
                          </a:solidFill>
                          <a:latin typeface="Source Sans Pro"/>
                        </a:rPr>
                        <a:t>L1.6 Emas &amp; Lindung Nilai</a:t>
                      </a:r>
                    </a:p>
                  </a:txBody>
                  <a:tcPr anchor="ctr" marL="73152" marR="73152" marT="27432" marB="27432">
                    <a:solidFill>
                      <a:srgbClr val="F1F4F8"/>
                    </a:solidFill>
                  </a:tcPr>
                </a:tc>
                <a:tc>
                  <a:txBody>
                    <a:bodyPr/>
                    <a:lstStyle/>
                    <a:p>
                      <a:r>
                        <a:rPr sz="1100" b="0">
                          <a:solidFill>
                            <a:srgbClr val="222830"/>
                          </a:solidFill>
                          <a:latin typeface="Source Sans Pro"/>
                        </a:rPr>
                        <a:t>3</a:t>
                      </a:r>
                    </a:p>
                  </a:txBody>
                  <a:tcPr anchor="ctr" marL="73152" marR="73152" marT="27432" marB="27432">
                    <a:solidFill>
                      <a:srgbClr val="F1F4F8"/>
                    </a:solidFill>
                  </a:tcPr>
                </a:tc>
                <a:tc>
                  <a:txBody>
                    <a:bodyPr/>
                    <a:lstStyle/>
                    <a:p>
                      <a:r>
                        <a:rPr sz="1100" b="0">
                          <a:solidFill>
                            <a:srgbClr val="222830"/>
                          </a:solidFill>
                          <a:latin typeface="Source Sans Pro"/>
                        </a:rPr>
                        <a:t>6%</a:t>
                      </a:r>
                    </a:p>
                  </a:txBody>
                  <a:tcPr anchor="ctr" marL="73152" marR="73152" marT="27432" marB="27432">
                    <a:solidFill>
                      <a:srgbClr val="F1F4F8"/>
                    </a:solidFill>
                  </a:tcPr>
                </a:tc>
                <a:tc>
                  <a:txBody>
                    <a:bodyPr/>
                    <a:lstStyle/>
                    <a:p>
                      <a:r>
                        <a:rPr sz="1100" b="0">
                          <a:solidFill>
                            <a:srgbClr val="222830"/>
                          </a:solidFill>
                          <a:latin typeface="Source Sans Pro"/>
                        </a:rPr>
                        <a:t>CPL-2, CPL-5</a:t>
                      </a:r>
                    </a:p>
                  </a:txBody>
                  <a:tcPr anchor="ctr" marL="73152" marR="73152" marT="27432" marB="27432">
                    <a:solidFill>
                      <a:srgbClr val="F1F4F8"/>
                    </a:solidFill>
                  </a:tcPr>
                </a:tc>
              </a:tr>
              <a:tr h="384048">
                <a:tc>
                  <a:txBody>
                    <a:bodyPr/>
                    <a:lstStyle/>
                    <a:p>
                      <a:r>
                        <a:rPr sz="1100" b="1">
                          <a:solidFill>
                            <a:srgbClr val="222830"/>
                          </a:solidFill>
                          <a:latin typeface="Source Sans Pro"/>
                        </a:rPr>
                        <a:t>L1.7 Aset Digital</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10%</a:t>
                      </a:r>
                    </a:p>
                  </a:txBody>
                  <a:tcPr anchor="ctr" marL="73152" marR="73152" marT="27432" marB="27432">
                    <a:solidFill>
                      <a:srgbClr val="FFFFFF"/>
                    </a:solidFill>
                  </a:tcPr>
                </a:tc>
                <a:tc>
                  <a:txBody>
                    <a:bodyPr/>
                    <a:lstStyle/>
                    <a:p>
                      <a:r>
                        <a:rPr sz="1100" b="0">
                          <a:solidFill>
                            <a:srgbClr val="222830"/>
                          </a:solidFill>
                          <a:latin typeface="Source Sans Pro"/>
                        </a:rPr>
                        <a:t>CPL-2</a:t>
                      </a:r>
                    </a:p>
                  </a:txBody>
                  <a:tcPr anchor="ctr" marL="73152" marR="73152" marT="27432" marB="27432">
                    <a:solidFill>
                      <a:srgbClr val="FFFFFF"/>
                    </a:solidFill>
                  </a:tcPr>
                </a:tc>
              </a:tr>
              <a:tr h="384048">
                <a:tc>
                  <a:txBody>
                    <a:bodyPr/>
                    <a:lstStyle/>
                    <a:p>
                      <a:r>
                        <a:rPr sz="1100" b="1">
                          <a:solidFill>
                            <a:srgbClr val="222830"/>
                          </a:solidFill>
                          <a:latin typeface="Source Sans Pro"/>
                        </a:rPr>
                        <a:t>L1.8 Membuka &amp; Mengamankan Akun</a:t>
                      </a:r>
                    </a:p>
                  </a:txBody>
                  <a:tcPr anchor="ctr" marL="73152" marR="73152" marT="27432" marB="27432">
                    <a:solidFill>
                      <a:srgbClr val="F1F4F8"/>
                    </a:solidFill>
                  </a:tcPr>
                </a:tc>
                <a:tc>
                  <a:txBody>
                    <a:bodyPr/>
                    <a:lstStyle/>
                    <a:p>
                      <a:r>
                        <a:rPr sz="1100" b="0">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8%</a:t>
                      </a:r>
                    </a:p>
                  </a:txBody>
                  <a:tcPr anchor="ctr" marL="73152" marR="73152" marT="27432" marB="27432">
                    <a:solidFill>
                      <a:srgbClr val="F1F4F8"/>
                    </a:solidFill>
                  </a:tcPr>
                </a:tc>
                <a:tc>
                  <a:txBody>
                    <a:bodyPr/>
                    <a:lstStyle/>
                    <a:p>
                      <a:r>
                        <a:rPr sz="1100" b="0">
                          <a:solidFill>
                            <a:srgbClr val="222830"/>
                          </a:solidFill>
                          <a:latin typeface="Source Sans Pro"/>
                        </a:rPr>
                        <a:t>CPL-8</a:t>
                      </a:r>
                    </a:p>
                  </a:txBody>
                  <a:tcPr anchor="ctr" marL="73152" marR="73152" marT="27432" marB="27432">
                    <a:solidFill>
                      <a:srgbClr val="F1F4F8"/>
                    </a:solidFill>
                  </a:tcPr>
                </a:tc>
              </a:tr>
              <a:tr h="384048">
                <a:tc>
                  <a:txBody>
                    <a:bodyPr/>
                    <a:lstStyle/>
                    <a:p>
                      <a:r>
                        <a:rPr sz="1100" b="1">
                          <a:solidFill>
                            <a:srgbClr val="222830"/>
                          </a:solidFill>
                          <a:latin typeface="Source Sans Pro"/>
                        </a:rPr>
                        <a:t>L1.9 Biaya, Pajak &amp; Administrasi</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10%</a:t>
                      </a:r>
                    </a:p>
                  </a:txBody>
                  <a:tcPr anchor="ctr" marL="73152" marR="73152" marT="27432" marB="27432">
                    <a:solidFill>
                      <a:srgbClr val="FFFFFF"/>
                    </a:solidFill>
                  </a:tcPr>
                </a:tc>
                <a:tc>
                  <a:txBody>
                    <a:bodyPr/>
                    <a:lstStyle/>
                    <a:p>
                      <a:r>
                        <a:rPr sz="1100" b="0">
                          <a:solidFill>
                            <a:srgbClr val="222830"/>
                          </a:solidFill>
                          <a:latin typeface="Source Sans Pro"/>
                        </a:rPr>
                        <a:t>CPL-6, CPL-8</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2.</a:t>
            </a:r>
          </a:p>
          <a:p>
            <a:pPr algn="l">
              <a:lnSpc>
                <a:spcPct val="110000"/>
              </a:lnSpc>
              <a:spcBef>
                <a:spcPts val="0"/>
              </a:spcBef>
              <a:spcAft>
                <a:spcPts val="600"/>
              </a:spcAft>
            </a:pPr>
            <a:r>
              <a:rPr sz="2400" b="1">
                <a:solidFill>
                  <a:srgbClr val="0F2B46"/>
                </a:solidFill>
                <a:latin typeface="Source Sans Pro"/>
              </a:rPr>
              <a:t>Kisi-Kisi Ujian Tertulis</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Tingkat</a:t>
                      </a:r>
                    </a:p>
                  </a:txBody>
                  <a:tcPr anchor="ctr" marL="73152" marR="73152">
                    <a:solidFill>
                      <a:srgbClr val="0F2B46"/>
                    </a:solidFill>
                  </a:tcPr>
                </a:tc>
                <a:tc>
                  <a:txBody>
                    <a:bodyPr/>
                    <a:lstStyle/>
                    <a:p>
                      <a:r>
                        <a:rPr sz="1100" b="1">
                          <a:solidFill>
                            <a:srgbClr val="FFFFFF"/>
                          </a:solidFill>
                          <a:latin typeface="Source Sans Pro"/>
                        </a:rPr>
                        <a:t>Butir</a:t>
                      </a:r>
                    </a:p>
                  </a:txBody>
                  <a:tcPr anchor="ctr" marL="73152" marR="73152">
                    <a:solidFill>
                      <a:srgbClr val="0F2B46"/>
                    </a:solidFill>
                  </a:tcPr>
                </a:tc>
                <a:tc>
                  <a:txBody>
                    <a:bodyPr/>
                    <a:lstStyle/>
                    <a:p>
                      <a:r>
                        <a:rPr sz="1100" b="1">
                          <a:solidFill>
                            <a:srgbClr val="FFFFFF"/>
                          </a:solidFill>
                          <a:latin typeface="Source Sans Pro"/>
                        </a:rPr>
                        <a:t>Porsi</a:t>
                      </a:r>
                    </a:p>
                  </a:txBody>
                  <a:tcPr anchor="ctr" marL="73152" marR="73152">
                    <a:solidFill>
                      <a:srgbClr val="0F2B46"/>
                    </a:solidFill>
                  </a:tcPr>
                </a:tc>
                <a:tc>
                  <a:txBody>
                    <a:bodyPr/>
                    <a:lstStyle/>
                    <a:p>
                      <a:r>
                        <a:rPr sz="1100" b="1">
                          <a:solidFill>
                            <a:srgbClr val="FFFFFF"/>
                          </a:solidFill>
                          <a:latin typeface="Source Sans Pro"/>
                        </a:rPr>
                        <a:t>Catatan</a:t>
                      </a:r>
                    </a:p>
                  </a:txBody>
                  <a:tcPr anchor="ctr" marL="73152" marR="73152">
                    <a:solidFill>
                      <a:srgbClr val="0F2B46"/>
                    </a:solidFill>
                  </a:tcPr>
                </a:tc>
              </a:tr>
              <a:tr h="384048">
                <a:tc>
                  <a:txBody>
                    <a:bodyPr/>
                    <a:lstStyle/>
                    <a:p>
                      <a:r>
                        <a:rPr sz="1100" b="1">
                          <a:solidFill>
                            <a:srgbClr val="222830"/>
                          </a:solidFill>
                          <a:latin typeface="Source Sans Pro"/>
                        </a:rPr>
                        <a:t>C1 Mengingat</a:t>
                      </a:r>
                    </a:p>
                  </a:txBody>
                  <a:tcPr anchor="ctr" marL="73152" marR="73152" marT="27432" marB="27432">
                    <a:solidFill>
                      <a:srgbClr val="FFFFFF"/>
                    </a:solidFill>
                  </a:tcPr>
                </a:tc>
                <a:tc>
                  <a:txBody>
                    <a:bodyPr/>
                    <a:lstStyle/>
                    <a:p>
                      <a:r>
                        <a:rPr sz="1100" b="0">
                          <a:solidFill>
                            <a:srgbClr val="222830"/>
                          </a:solidFill>
                          <a:latin typeface="Source Sans Pro"/>
                        </a:rPr>
                        <a:t>4</a:t>
                      </a:r>
                    </a:p>
                  </a:txBody>
                  <a:tcPr anchor="ctr" marL="73152" marR="73152" marT="27432" marB="27432">
                    <a:solidFill>
                      <a:srgbClr val="FFFFFF"/>
                    </a:solidFill>
                  </a:tcPr>
                </a:tc>
                <a:tc>
                  <a:txBody>
                    <a:bodyPr/>
                    <a:lstStyle/>
                    <a:p>
                      <a:r>
                        <a:rPr sz="1100" b="0">
                          <a:solidFill>
                            <a:srgbClr val="222830"/>
                          </a:solidFill>
                          <a:latin typeface="Source Sans Pro"/>
                        </a:rPr>
                        <a:t>8%</a:t>
                      </a:r>
                    </a:p>
                  </a:txBody>
                  <a:tcPr anchor="ctr" marL="73152" marR="73152" marT="27432" marB="27432">
                    <a:solidFill>
                      <a:srgbClr val="FFFFFF"/>
                    </a:solidFill>
                  </a:tcPr>
                </a:tc>
                <a:tc>
                  <a:txBody>
                    <a:bodyPr/>
                    <a:lstStyle/>
                    <a:p>
                      <a:r>
                        <a:rPr sz="1100" b="0">
                          <a:solidFill>
                            <a:srgbClr val="222830"/>
                          </a:solidFill>
                          <a:latin typeface="Source Sans Pro"/>
                        </a:rPr>
                        <a:t>Minimum</a:t>
                      </a:r>
                    </a:p>
                  </a:txBody>
                  <a:tcPr anchor="ctr" marL="73152" marR="73152" marT="27432" marB="27432">
                    <a:solidFill>
                      <a:srgbClr val="FFFFFF"/>
                    </a:solidFill>
                  </a:tcPr>
                </a:tc>
              </a:tr>
              <a:tr h="384048">
                <a:tc>
                  <a:txBody>
                    <a:bodyPr/>
                    <a:lstStyle/>
                    <a:p>
                      <a:r>
                        <a:rPr sz="1100" b="1">
                          <a:solidFill>
                            <a:srgbClr val="222830"/>
                          </a:solidFill>
                          <a:latin typeface="Source Sans Pro"/>
                        </a:rPr>
                        <a:t>C2 Memahami</a:t>
                      </a:r>
                    </a:p>
                  </a:txBody>
                  <a:tcPr anchor="ctr" marL="73152" marR="73152" marT="27432" marB="27432">
                    <a:solidFill>
                      <a:srgbClr val="F1F4F8"/>
                    </a:solidFill>
                  </a:tcPr>
                </a:tc>
                <a:tc>
                  <a:txBody>
                    <a:bodyPr/>
                    <a:lstStyle/>
                    <a:p>
                      <a:r>
                        <a:rPr sz="1100" b="0">
                          <a:solidFill>
                            <a:srgbClr val="222830"/>
                          </a:solidFill>
                          <a:latin typeface="Source Sans Pro"/>
                        </a:rPr>
                        <a:t>9</a:t>
                      </a:r>
                    </a:p>
                  </a:txBody>
                  <a:tcPr anchor="ctr" marL="73152" marR="73152" marT="27432" marB="27432">
                    <a:solidFill>
                      <a:srgbClr val="F1F4F8"/>
                    </a:solidFill>
                  </a:tcPr>
                </a:tc>
                <a:tc>
                  <a:txBody>
                    <a:bodyPr/>
                    <a:lstStyle/>
                    <a:p>
                      <a:r>
                        <a:rPr sz="1100" b="0">
                          <a:solidFill>
                            <a:srgbClr val="222830"/>
                          </a:solidFill>
                          <a:latin typeface="Source Sans Pro"/>
                        </a:rPr>
                        <a:t>18%</a:t>
                      </a:r>
                    </a:p>
                  </a:txBody>
                  <a:tcPr anchor="ctr" marL="73152" marR="73152" marT="27432" marB="27432">
                    <a:solidFill>
                      <a:srgbClr val="F1F4F8"/>
                    </a:solidFill>
                  </a:tcPr>
                </a:tc>
                <a:tc>
                  <a:txBody>
                    <a:bodyPr/>
                    <a:lstStyle/>
                    <a:p>
                      <a:r>
                        <a:rPr sz="1100" b="0">
                          <a:solidFill>
                            <a:srgbClr val="222830"/>
                          </a:solidFill>
                          <a:latin typeface="Source Sans Pro"/>
                        </a:rPr>
                        <a:t> </a:t>
                      </a:r>
                    </a:p>
                  </a:txBody>
                  <a:tcPr anchor="ctr" marL="73152" marR="73152" marT="27432" marB="27432">
                    <a:solidFill>
                      <a:srgbClr val="F1F4F8"/>
                    </a:solidFill>
                  </a:tcPr>
                </a:tc>
              </a:tr>
              <a:tr h="384048">
                <a:tc>
                  <a:txBody>
                    <a:bodyPr/>
                    <a:lstStyle/>
                    <a:p>
                      <a:r>
                        <a:rPr sz="1100" b="1">
                          <a:solidFill>
                            <a:srgbClr val="222830"/>
                          </a:solidFill>
                          <a:latin typeface="Source Sans Pro"/>
                        </a:rPr>
                        <a:t>C3 Menerapkan</a:t>
                      </a:r>
                    </a:p>
                  </a:txBody>
                  <a:tcPr anchor="ctr" marL="73152" marR="73152" marT="27432" marB="27432">
                    <a:solidFill>
                      <a:srgbClr val="FFFFFF"/>
                    </a:solidFill>
                  </a:tcPr>
                </a:tc>
                <a:tc>
                  <a:txBody>
                    <a:bodyPr/>
                    <a:lstStyle/>
                    <a:p>
                      <a:r>
                        <a:rPr sz="1100" b="0">
                          <a:solidFill>
                            <a:srgbClr val="222830"/>
                          </a:solidFill>
                          <a:latin typeface="Source Sans Pro"/>
                        </a:rPr>
                        <a:t>22</a:t>
                      </a:r>
                    </a:p>
                  </a:txBody>
                  <a:tcPr anchor="ctr" marL="73152" marR="73152" marT="27432" marB="27432">
                    <a:solidFill>
                      <a:srgbClr val="FFFFFF"/>
                    </a:solidFill>
                  </a:tcPr>
                </a:tc>
                <a:tc>
                  <a:txBody>
                    <a:bodyPr/>
                    <a:lstStyle/>
                    <a:p>
                      <a:r>
                        <a:rPr sz="1100" b="0">
                          <a:solidFill>
                            <a:srgbClr val="222830"/>
                          </a:solidFill>
                          <a:latin typeface="Source Sans Pro"/>
                        </a:rPr>
                        <a:t>44%</a:t>
                      </a:r>
                    </a:p>
                  </a:txBody>
                  <a:tcPr anchor="ctr" marL="73152" marR="73152" marT="27432" marB="27432">
                    <a:solidFill>
                      <a:srgbClr val="FFFFFF"/>
                    </a:solidFill>
                  </a:tcPr>
                </a:tc>
                <a:tc>
                  <a:txBody>
                    <a:bodyPr/>
                    <a:lstStyle/>
                    <a:p>
                      <a:r>
                        <a:rPr sz="1100" b="0">
                          <a:solidFill>
                            <a:srgbClr val="222830"/>
                          </a:solidFill>
                          <a:latin typeface="Source Sans Pro"/>
                        </a:rPr>
                        <a:t>**Porsi terbesar**</a:t>
                      </a:r>
                    </a:p>
                  </a:txBody>
                  <a:tcPr anchor="ctr" marL="73152" marR="73152" marT="27432" marB="27432">
                    <a:solidFill>
                      <a:srgbClr val="FFFFFF"/>
                    </a:solidFill>
                  </a:tcPr>
                </a:tc>
              </a:tr>
              <a:tr h="384048">
                <a:tc>
                  <a:txBody>
                    <a:bodyPr/>
                    <a:lstStyle/>
                    <a:p>
                      <a:r>
                        <a:rPr sz="1100" b="1">
                          <a:solidFill>
                            <a:srgbClr val="222830"/>
                          </a:solidFill>
                          <a:latin typeface="Source Sans Pro"/>
                        </a:rPr>
                        <a:t>C4 Menganalisis</a:t>
                      </a:r>
                    </a:p>
                  </a:txBody>
                  <a:tcPr anchor="ctr" marL="73152" marR="73152" marT="27432" marB="27432">
                    <a:solidFill>
                      <a:srgbClr val="F1F4F8"/>
                    </a:solidFill>
                  </a:tcPr>
                </a:tc>
                <a:tc>
                  <a:txBody>
                    <a:bodyPr/>
                    <a:lstStyle/>
                    <a:p>
                      <a:r>
                        <a:rPr sz="1100" b="0">
                          <a:solidFill>
                            <a:srgbClr val="222830"/>
                          </a:solidFill>
                          <a:latin typeface="Source Sans Pro"/>
                        </a:rPr>
                        <a:t>10</a:t>
                      </a:r>
                    </a:p>
                  </a:txBody>
                  <a:tcPr anchor="ctr" marL="73152" marR="73152" marT="27432" marB="27432">
                    <a:solidFill>
                      <a:srgbClr val="F1F4F8"/>
                    </a:solidFill>
                  </a:tcPr>
                </a:tc>
                <a:tc>
                  <a:txBody>
                    <a:bodyPr/>
                    <a:lstStyle/>
                    <a:p>
                      <a:r>
                        <a:rPr sz="1100" b="0">
                          <a:solidFill>
                            <a:srgbClr val="222830"/>
                          </a:solidFill>
                          <a:latin typeface="Source Sans Pro"/>
                        </a:rPr>
                        <a:t>20%</a:t>
                      </a:r>
                    </a:p>
                  </a:txBody>
                  <a:tcPr anchor="ctr" marL="73152" marR="73152" marT="27432" marB="27432">
                    <a:solidFill>
                      <a:srgbClr val="F1F4F8"/>
                    </a:solidFill>
                  </a:tcPr>
                </a:tc>
                <a:tc>
                  <a:txBody>
                    <a:bodyPr/>
                    <a:lstStyle/>
                    <a:p>
                      <a:r>
                        <a:rPr sz="1100" b="0">
                          <a:solidFill>
                            <a:srgbClr val="222830"/>
                          </a:solidFill>
                          <a:latin typeface="Source Sans Pro"/>
                        </a:rPr>
                        <a:t> </a:t>
                      </a:r>
                    </a:p>
                  </a:txBody>
                  <a:tcPr anchor="ctr" marL="73152" marR="73152" marT="27432" marB="27432">
                    <a:solidFill>
                      <a:srgbClr val="F1F4F8"/>
                    </a:solidFill>
                  </a:tcPr>
                </a:tc>
              </a:tr>
              <a:tr h="384048">
                <a:tc>
                  <a:txBody>
                    <a:bodyPr/>
                    <a:lstStyle/>
                    <a:p>
                      <a:r>
                        <a:rPr sz="1100" b="1">
                          <a:solidFill>
                            <a:srgbClr val="222830"/>
                          </a:solidFill>
                          <a:latin typeface="Source Sans Pro"/>
                        </a:rPr>
                        <a:t>C5 Mengevaluasi</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10%</a:t>
                      </a:r>
                    </a:p>
                  </a:txBody>
                  <a:tcPr anchor="ctr" marL="73152" marR="73152" marT="27432" marB="27432">
                    <a:solidFill>
                      <a:srgbClr val="FFFFFF"/>
                    </a:solidFill>
                  </a:tcPr>
                </a:tc>
                <a:tc>
                  <a:txBody>
                    <a:bodyPr/>
                    <a:lstStyle/>
                    <a:p>
                      <a:r>
                        <a:rPr sz="1100" b="0">
                          <a:solidFill>
                            <a:srgbClr val="222830"/>
                          </a:solidFill>
                          <a:latin typeface="Source Sans Pro"/>
                        </a:rPr>
                        <a:t>Uraian singkat</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3.</a:t>
            </a:r>
          </a:p>
          <a:p>
            <a:pPr algn="l">
              <a:lnSpc>
                <a:spcPct val="108000"/>
              </a:lnSpc>
              <a:spcBef>
                <a:spcPts val="0"/>
              </a:spcBef>
              <a:spcAft>
                <a:spcPts val="600"/>
              </a:spcAft>
            </a:pPr>
            <a:r>
              <a:rPr sz="3400" b="1">
                <a:solidFill>
                  <a:srgbClr val="FFFFFF"/>
                </a:solidFill>
                <a:latin typeface="Source Sans Pro"/>
              </a:rPr>
              <a:t>Aturan Penyusunan Butir</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3.</a:t>
            </a:r>
          </a:p>
          <a:p>
            <a:pPr algn="l">
              <a:lnSpc>
                <a:spcPct val="110000"/>
              </a:lnSpc>
              <a:spcBef>
                <a:spcPts val="0"/>
              </a:spcBef>
              <a:spcAft>
                <a:spcPts val="600"/>
              </a:spcAft>
            </a:pPr>
            <a:r>
              <a:rPr sz="2600" b="1">
                <a:solidFill>
                  <a:srgbClr val="0F2B46"/>
                </a:solidFill>
                <a:latin typeface="Source Sans Pro"/>
              </a:rPr>
              <a:t>Aturan Penyusunan Butir</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Butir perhitungan harus menuntut lebih dari satu langkah.</a:t>
            </a:r>
            <a:r>
              <a:rPr sz="1700" b="0">
                <a:solidFill>
                  <a:srgbClr val="222830"/>
                </a:solidFill>
                <a:latin typeface="Source Sans Pro"/>
              </a:rPr>
              <a:t> Level 1 menguji penerapan berantai — misalnya: dari kupon ke imbal hasil bersih ke imbal hasil riil.</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Pengecoh harus mencerminkan kesalahan nyata yang diamati di kelas.</a:t>
            </a:r>
            <a:r>
              <a:rPr sz="1700" b="0">
                <a:solidFill>
                  <a:srgbClr val="222830"/>
                </a:solidFill>
                <a:latin typeface="Source Sans Pro"/>
              </a:rPr>
              <a:t> Daftar pengecoh yang diwajibkan: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Minimal 8 butir harus bersifat lintas modul</a:t>
            </a:r>
            <a:r>
              <a:rPr sz="1700" b="0">
                <a:solidFill>
                  <a:srgbClr val="222830"/>
                </a:solidFill>
                <a:latin typeface="Source Sans Pro"/>
              </a:rPr>
              <a:t> — menuntut penggabungan konsep dari dua modul atau lebih.</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Minimal 3 butir harus memiliki jawaban "tidak layak" atau "tolak".</a:t>
            </a:r>
            <a:r>
              <a:rPr sz="1700" b="0">
                <a:solidFill>
                  <a:srgbClr val="222830"/>
                </a:solidFill>
                <a:latin typeface="Source Sans Pro"/>
              </a:rPr>
              <a:t> Peserta Level 1 harus terlatih menolak instrumen yang tidak sesuai, bukan hanya memilih di…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3.</a:t>
            </a:r>
          </a:p>
          <a:p>
            <a:pPr algn="l">
              <a:lnSpc>
                <a:spcPct val="110000"/>
              </a:lnSpc>
              <a:spcBef>
                <a:spcPts val="0"/>
              </a:spcBef>
              <a:spcAft>
                <a:spcPts val="600"/>
              </a:spcAft>
            </a:pPr>
            <a:r>
              <a:rPr sz="2400" b="1">
                <a:solidFill>
                  <a:srgbClr val="0F2B46"/>
                </a:solidFill>
                <a:latin typeface="Source Sans Pro"/>
              </a:rPr>
              <a:t>Aturan Penyusunan Butir</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Konteks</a:t>
                      </a:r>
                    </a:p>
                  </a:txBody>
                  <a:tcPr anchor="ctr" marL="73152" marR="73152">
                    <a:solidFill>
                      <a:srgbClr val="0F2B46"/>
                    </a:solidFill>
                  </a:tcPr>
                </a:tc>
                <a:tc>
                  <a:txBody>
                    <a:bodyPr/>
                    <a:lstStyle/>
                    <a:p>
                      <a:r>
                        <a:rPr sz="1300" b="1">
                          <a:solidFill>
                            <a:srgbClr val="FFFFFF"/>
                          </a:solidFill>
                          <a:latin typeface="Source Sans Pro"/>
                        </a:rPr>
                        <a:t>Pengecoh wajib</a:t>
                      </a:r>
                    </a:p>
                  </a:txBody>
                  <a:tcPr anchor="ctr" marL="73152" marR="73152">
                    <a:solidFill>
                      <a:srgbClr val="0F2B46"/>
                    </a:solidFill>
                  </a:tcPr>
                </a:tc>
              </a:tr>
              <a:tr h="384048">
                <a:tc>
                  <a:txBody>
                    <a:bodyPr/>
                    <a:lstStyle/>
                    <a:p>
                      <a:r>
                        <a:rPr sz="1300" b="1">
                          <a:solidFill>
                            <a:srgbClr val="222830"/>
                          </a:solidFill>
                          <a:latin typeface="Source Sans Pro"/>
                        </a:rPr>
                        <a:t>Obligasi</a:t>
                      </a:r>
                    </a:p>
                  </a:txBody>
                  <a:tcPr anchor="ctr" marL="73152" marR="73152" marT="27432" marB="27432">
                    <a:solidFill>
                      <a:srgbClr val="FFFFFF"/>
                    </a:solidFill>
                  </a:tcPr>
                </a:tc>
                <a:tc>
                  <a:txBody>
                    <a:bodyPr/>
                    <a:lstStyle/>
                    <a:p>
                      <a:r>
                        <a:rPr sz="1300" b="0">
                          <a:solidFill>
                            <a:srgbClr val="222830"/>
                          </a:solidFill>
                          <a:latin typeface="Source Sans Pro"/>
                        </a:rPr>
                        <a:t>Memakai tingkat kupon sebagai imbal hasil</a:t>
                      </a:r>
                    </a:p>
                  </a:txBody>
                  <a:tcPr anchor="ctr" marL="73152" marR="73152" marT="27432" marB="27432">
                    <a:solidFill>
                      <a:srgbClr val="FFFFFF"/>
                    </a:solidFill>
                  </a:tcPr>
                </a:tc>
              </a:tr>
              <a:tr h="384048">
                <a:tc>
                  <a:txBody>
                    <a:bodyPr/>
                    <a:lstStyle/>
                    <a:p>
                      <a:r>
                        <a:rPr sz="1300" b="1">
                          <a:solidFill>
                            <a:srgbClr val="222830"/>
                          </a:solidFill>
                          <a:latin typeface="Source Sans Pro"/>
                        </a:rPr>
                        <a:t>Reksa dana</a:t>
                      </a:r>
                    </a:p>
                  </a:txBody>
                  <a:tcPr anchor="ctr" marL="73152" marR="73152" marT="27432" marB="27432">
                    <a:solidFill>
                      <a:srgbClr val="F1F4F8"/>
                    </a:solidFill>
                  </a:tcPr>
                </a:tc>
                <a:tc>
                  <a:txBody>
                    <a:bodyPr/>
                    <a:lstStyle/>
                    <a:p>
                      <a:r>
                        <a:rPr sz="1300" b="0">
                          <a:solidFill>
                            <a:srgbClr val="222830"/>
                          </a:solidFill>
                          <a:latin typeface="Source Sans Pro"/>
                        </a:rPr>
                        <a:t>Mengabaikan biaya pengelolaan</a:t>
                      </a:r>
                    </a:p>
                  </a:txBody>
                  <a:tcPr anchor="ctr" marL="73152" marR="73152" marT="27432" marB="27432">
                    <a:solidFill>
                      <a:srgbClr val="F1F4F8"/>
                    </a:solidFill>
                  </a:tcPr>
                </a:tc>
              </a:tr>
              <a:tr h="384048">
                <a:tc>
                  <a:txBody>
                    <a:bodyPr/>
                    <a:lstStyle/>
                    <a:p>
                      <a:r>
                        <a:rPr sz="1300" b="1">
                          <a:solidFill>
                            <a:srgbClr val="222830"/>
                          </a:solidFill>
                          <a:latin typeface="Source Sans Pro"/>
                        </a:rPr>
                        <a:t>Saham</a:t>
                      </a:r>
                    </a:p>
                  </a:txBody>
                  <a:tcPr anchor="ctr" marL="73152" marR="73152" marT="27432" marB="27432">
                    <a:solidFill>
                      <a:srgbClr val="FFFFFF"/>
                    </a:solidFill>
                  </a:tcPr>
                </a:tc>
                <a:tc>
                  <a:txBody>
                    <a:bodyPr/>
                    <a:lstStyle/>
                    <a:p>
                      <a:r>
                        <a:rPr sz="1300" b="0">
                          <a:solidFill>
                            <a:srgbClr val="222830"/>
                          </a:solidFill>
                          <a:latin typeface="Source Sans Pro"/>
                        </a:rPr>
                        <a:t>Mengabaikan pajak final atas penjualan</a:t>
                      </a:r>
                    </a:p>
                  </a:txBody>
                  <a:tcPr anchor="ctr" marL="73152" marR="73152" marT="27432" marB="27432">
                    <a:solidFill>
                      <a:srgbClr val="FFFFFF"/>
                    </a:solidFill>
                  </a:tcPr>
                </a:tc>
              </a:tr>
              <a:tr h="384048">
                <a:tc>
                  <a:txBody>
                    <a:bodyPr/>
                    <a:lstStyle/>
                    <a:p>
                      <a:r>
                        <a:rPr sz="1300" b="1">
                          <a:solidFill>
                            <a:srgbClr val="222830"/>
                          </a:solidFill>
                          <a:latin typeface="Source Sans Pro"/>
                        </a:rPr>
                        <a:t>Emas</a:t>
                      </a:r>
                    </a:p>
                  </a:txBody>
                  <a:tcPr anchor="ctr" marL="73152" marR="73152" marT="27432" marB="27432">
                    <a:solidFill>
                      <a:srgbClr val="F1F4F8"/>
                    </a:solidFill>
                  </a:tcPr>
                </a:tc>
                <a:tc>
                  <a:txBody>
                    <a:bodyPr/>
                    <a:lstStyle/>
                    <a:p>
                      <a:r>
                        <a:rPr sz="1300" b="0">
                          <a:solidFill>
                            <a:srgbClr val="222830"/>
                          </a:solidFill>
                          <a:latin typeface="Source Sans Pro"/>
                        </a:rPr>
                        <a:t>Mengabaikan selisih beli-jual</a:t>
                      </a:r>
                    </a:p>
                  </a:txBody>
                  <a:tcPr anchor="ctr" marL="73152" marR="73152" marT="27432" marB="27432">
                    <a:solidFill>
                      <a:srgbClr val="F1F4F8"/>
                    </a:solidFill>
                  </a:tcPr>
                </a:tc>
              </a:tr>
              <a:tr h="384048">
                <a:tc>
                  <a:txBody>
                    <a:bodyPr/>
                    <a:lstStyle/>
                    <a:p>
                      <a:r>
                        <a:rPr sz="1300" b="1">
                          <a:solidFill>
                            <a:srgbClr val="222830"/>
                          </a:solidFill>
                          <a:latin typeface="Source Sans Pro"/>
                        </a:rPr>
                        <a:t>Aset digital</a:t>
                      </a:r>
                    </a:p>
                  </a:txBody>
                  <a:tcPr anchor="ctr" marL="73152" marR="73152" marT="27432" marB="27432">
                    <a:solidFill>
                      <a:srgbClr val="FFFFFF"/>
                    </a:solidFill>
                  </a:tcPr>
                </a:tc>
                <a:tc>
                  <a:txBody>
                    <a:bodyPr/>
                    <a:lstStyle/>
                    <a:p>
                      <a:r>
                        <a:rPr sz="1300" b="0">
                          <a:solidFill>
                            <a:srgbClr val="222830"/>
                          </a:solidFill>
                          <a:latin typeface="Source Sans Pro"/>
                        </a:rPr>
                        <a:t>Memakai batas posisi yang lebih longgar</a:t>
                      </a:r>
                    </a:p>
                  </a:txBody>
                  <a:tcPr anchor="ctr" marL="73152" marR="73152" marT="27432" marB="27432">
                    <a:solidFill>
                      <a:srgbClr val="FFFFFF"/>
                    </a:solidFill>
                  </a:tcPr>
                </a:tc>
              </a:tr>
              <a:tr h="384048">
                <a:tc>
                  <a:txBody>
                    <a:bodyPr/>
                    <a:lstStyle/>
                    <a:p>
                      <a:r>
                        <a:rPr sz="1300" b="1">
                          <a:solidFill>
                            <a:srgbClr val="222830"/>
                          </a:solidFill>
                          <a:latin typeface="Source Sans Pro"/>
                        </a:rPr>
                        <a:t>Semua</a:t>
                      </a:r>
                    </a:p>
                  </a:txBody>
                  <a:tcPr anchor="ctr" marL="73152" marR="73152" marT="27432" marB="27432">
                    <a:solidFill>
                      <a:srgbClr val="F1F4F8"/>
                    </a:solidFill>
                  </a:tcPr>
                </a:tc>
                <a:tc>
                  <a:txBody>
                    <a:bodyPr/>
                    <a:lstStyle/>
                    <a:p>
                      <a:r>
                        <a:rPr sz="1300" b="0">
                          <a:solidFill>
                            <a:srgbClr val="222830"/>
                          </a:solidFill>
                          <a:latin typeface="Source Sans Pro"/>
                        </a:rPr>
                        <a:t>Mengabaikan inflasi</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a:t>
            </a:r>
          </a:p>
          <a:p>
            <a:pPr algn="l">
              <a:lnSpc>
                <a:spcPct val="108000"/>
              </a:lnSpc>
              <a:spcBef>
                <a:spcPts val="0"/>
              </a:spcBef>
              <a:spcAft>
                <a:spcPts val="600"/>
              </a:spcAft>
            </a:pPr>
            <a:r>
              <a:rPr sz="3400" b="1">
                <a:solidFill>
                  <a:srgbClr val="FFFFFF"/>
                </a:solidFill>
                <a:latin typeface="Source Sans Pro"/>
              </a:rPr>
              <a:t>Proyek: Konstruksi Portofolio</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600" b="1">
                <a:solidFill>
                  <a:srgbClr val="0F2B46"/>
                </a:solidFill>
                <a:latin typeface="Source Sans Pro"/>
              </a:rPr>
              <a:t>Proyek: Konstruksi Portofolio</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keadaan keuangan pribadi (Bagian A dan B) harus nyata</a:t>
            </a:r>
            <a:r>
              <a:rPr sz="1700" b="0">
                <a:solidFill>
                  <a:srgbClr val="222830"/>
                </a:solidFill>
                <a:latin typeface="Source Sans Pro"/>
              </a:rPr>
              <a:t>.</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Minimal satu instrumen atau satu tujuan harus ditolak</a:t>
            </a:r>
            <a:r>
              <a:rPr sz="1700" b="0">
                <a:solidFill>
                  <a:srgbClr val="222830"/>
                </a:solidFill>
                <a:latin typeface="Source Sans Pro"/>
              </a:rPr>
              <a:t> dengan alasan berbasis horizon, likuiditas, atau biaya.</a:t>
            </a:r>
          </a:p>
          <a:p>
            <a:pPr algn="l">
              <a:lnSpc>
                <a:spcPct val="120000"/>
              </a:lnSpc>
              <a:spcBef>
                <a:spcPts val="1000"/>
              </a:spcBef>
              <a:spcAft>
                <a:spcPts val="0"/>
              </a:spcAft>
            </a:pPr>
            <a:r>
              <a:rPr sz="1700" b="0">
                <a:solidFill>
                  <a:srgbClr val="222830"/>
                </a:solidFill>
                <a:latin typeface="Source Sans Pro"/>
              </a:rPr>
              <a:t>▪  Seluruh perhitungan menggunakan lembar sebar peserta sendiri, berbasis formula.</a:t>
            </a:r>
          </a:p>
          <a:p>
            <a:pPr algn="l">
              <a:lnSpc>
                <a:spcPct val="120000"/>
              </a:lnSpc>
              <a:spcBef>
                <a:spcPts val="1000"/>
              </a:spcBef>
              <a:spcAft>
                <a:spcPts val="0"/>
              </a:spcAft>
            </a:pPr>
            <a:r>
              <a:rPr sz="1700" b="0">
                <a:solidFill>
                  <a:srgbClr val="222830"/>
                </a:solidFill>
                <a:latin typeface="Source Sans Pro"/>
              </a:rPr>
              <a:t>▪  Data instrumen harus dari dokumen resmi (prospektus, memorandum informasi, fund fact sheet), bertanggal.</a:t>
            </a:r>
          </a:p>
          <a:p>
            <a:pPr algn="l">
              <a:lnSpc>
                <a:spcPct val="120000"/>
              </a:lnSpc>
              <a:spcBef>
                <a:spcPts val="1000"/>
              </a:spcBef>
              <a:spcAft>
                <a:spcPts val="0"/>
              </a:spcAft>
            </a:pPr>
            <a:r>
              <a:rPr sz="1700" b="0">
                <a:solidFill>
                  <a:srgbClr val="222830"/>
                </a:solidFill>
                <a:latin typeface="Source Sans Pro"/>
              </a:rPr>
              <a:t>▪  Peserta boleh menggunakan portofolio simulasi bila belum berinvestasi, tetapi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400" b="1">
                <a:solidFill>
                  <a:srgbClr val="0F2B46"/>
                </a:solidFill>
                <a:latin typeface="Source Sans Pro"/>
              </a:rPr>
              <a:t>Proyek: Konstruksi Portofolio</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Bagian</a:t>
                      </a:r>
                    </a:p>
                  </a:txBody>
                  <a:tcPr anchor="ctr" marL="73152" marR="73152">
                    <a:solidFill>
                      <a:srgbClr val="0F2B46"/>
                    </a:solidFill>
                  </a:tcPr>
                </a:tc>
                <a:tc>
                  <a:txBody>
                    <a:bodyPr/>
                    <a:lstStyle/>
                    <a:p>
                      <a:r>
                        <a:rPr sz="1300" b="1">
                          <a:solidFill>
                            <a:srgbClr val="FFFFFF"/>
                          </a:solidFill>
                          <a:latin typeface="Source Sans Pro"/>
                        </a:rPr>
                        <a:t>Isi</a:t>
                      </a:r>
                    </a:p>
                  </a:txBody>
                  <a:tcPr anchor="ctr" marL="73152" marR="73152">
                    <a:solidFill>
                      <a:srgbClr val="0F2B46"/>
                    </a:solidFill>
                  </a:tcPr>
                </a:tc>
                <a:tc>
                  <a:txBody>
                    <a:bodyPr/>
                    <a:lstStyle/>
                    <a:p>
                      <a:r>
                        <a:rPr sz="1300" b="1">
                          <a:solidFill>
                            <a:srgbClr val="FFFFFF"/>
                          </a:solidFill>
                          <a:latin typeface="Source Sans Pro"/>
                        </a:rPr>
                        <a:t>Modul sumber</a:t>
                      </a:r>
                    </a:p>
                  </a:txBody>
                  <a:tcPr anchor="ctr" marL="73152" marR="73152">
                    <a:solidFill>
                      <a:srgbClr val="0F2B46"/>
                    </a:solidFill>
                  </a:tcPr>
                </a:tc>
              </a:tr>
              <a:tr h="384048">
                <a:tc>
                  <a:txBody>
                    <a:bodyPr/>
                    <a:lstStyle/>
                    <a:p>
                      <a:r>
                        <a:rPr sz="1300" b="1">
                          <a:solidFill>
                            <a:srgbClr val="222830"/>
                          </a:solidFill>
                          <a:latin typeface="Source Sans Pro"/>
                        </a:rPr>
                        <a:t>A</a:t>
                      </a:r>
                    </a:p>
                  </a:txBody>
                  <a:tcPr anchor="ctr" marL="73152" marR="73152" marT="27432" marB="27432">
                    <a:solidFill>
                      <a:srgbClr val="FFFFFF"/>
                    </a:solidFill>
                  </a:tcPr>
                </a:tc>
                <a:tc>
                  <a:txBody>
                    <a:bodyPr/>
                    <a:lstStyle/>
                    <a:p>
                      <a:r>
                        <a:rPr sz="1300" b="0">
                          <a:solidFill>
                            <a:srgbClr val="222830"/>
                          </a:solidFill>
                          <a:latin typeface="Source Sans Pro"/>
                        </a:rPr>
                        <a:t>Ringkasan keadaan: neraca, arus kas, dana darurat, tujuan (diperbarui dari Level 0)</a:t>
                      </a:r>
                    </a:p>
                  </a:txBody>
                  <a:tcPr anchor="ctr" marL="73152" marR="73152" marT="27432" marB="27432">
                    <a:solidFill>
                      <a:srgbClr val="FFFFFF"/>
                    </a:solidFill>
                  </a:tcPr>
                </a:tc>
                <a:tc>
                  <a:txBody>
                    <a:bodyPr/>
                    <a:lstStyle/>
                    <a:p>
                      <a:r>
                        <a:rPr sz="1300" b="0">
                          <a:solidFill>
                            <a:srgbClr val="222830"/>
                          </a:solidFill>
                          <a:latin typeface="Source Sans Pro"/>
                        </a:rPr>
                        <a:t>L0.2, L0.3, L0.4, L0.6</a:t>
                      </a:r>
                    </a:p>
                  </a:txBody>
                  <a:tcPr anchor="ctr" marL="73152" marR="73152" marT="27432" marB="27432">
                    <a:solidFill>
                      <a:srgbClr val="FFFFFF"/>
                    </a:solidFill>
                  </a:tcPr>
                </a:tc>
              </a:tr>
              <a:tr h="384048">
                <a:tc>
                  <a:txBody>
                    <a:bodyPr/>
                    <a:lstStyle/>
                    <a:p>
                      <a:r>
                        <a:rPr sz="1300" b="1">
                          <a:solidFill>
                            <a:srgbClr val="222830"/>
                          </a:solidFill>
                          <a:latin typeface="Source Sans Pro"/>
                        </a:rPr>
                        <a:t>B</a:t>
                      </a:r>
                    </a:p>
                  </a:txBody>
                  <a:tcPr anchor="ctr" marL="73152" marR="73152" marT="27432" marB="27432">
                    <a:solidFill>
                      <a:srgbClr val="F1F4F8"/>
                    </a:solidFill>
                  </a:tcPr>
                </a:tc>
                <a:tc>
                  <a:txBody>
                    <a:bodyPr/>
                    <a:lstStyle/>
                    <a:p>
                      <a:r>
                        <a:rPr sz="1300" b="0">
                          <a:solidFill>
                            <a:srgbClr val="222830"/>
                          </a:solidFill>
                          <a:latin typeface="Source Sans Pro"/>
                        </a:rPr>
                        <a:t>Profil risiko tiga komponen dan kesimpulannya</a:t>
                      </a:r>
                    </a:p>
                  </a:txBody>
                  <a:tcPr anchor="ctr" marL="73152" marR="73152" marT="27432" marB="27432">
                    <a:solidFill>
                      <a:srgbClr val="F1F4F8"/>
                    </a:solidFill>
                  </a:tcPr>
                </a:tc>
                <a:tc>
                  <a:txBody>
                    <a:bodyPr/>
                    <a:lstStyle/>
                    <a:p>
                      <a:r>
                        <a:rPr sz="1300" b="0">
                          <a:solidFill>
                            <a:srgbClr val="222830"/>
                          </a:solidFill>
                          <a:latin typeface="Source Sans Pro"/>
                        </a:rPr>
                        <a:t>L0.6</a:t>
                      </a:r>
                    </a:p>
                  </a:txBody>
                  <a:tcPr anchor="ctr" marL="73152" marR="73152" marT="27432" marB="27432">
                    <a:solidFill>
                      <a:srgbClr val="F1F4F8"/>
                    </a:solidFill>
                  </a:tcPr>
                </a:tc>
              </a:tr>
              <a:tr h="384048">
                <a:tc>
                  <a:txBody>
                    <a:bodyPr/>
                    <a:lstStyle/>
                    <a:p>
                      <a:r>
                        <a:rPr sz="1300" b="1">
                          <a:solidFill>
                            <a:srgbClr val="222830"/>
                          </a:solidFill>
                          <a:latin typeface="Source Sans Pro"/>
                        </a:rPr>
                        <a:t>C</a:t>
                      </a:r>
                    </a:p>
                  </a:txBody>
                  <a:tcPr anchor="ctr" marL="73152" marR="73152" marT="27432" marB="27432">
                    <a:solidFill>
                      <a:srgbClr val="FFFFFF"/>
                    </a:solidFill>
                  </a:tcPr>
                </a:tc>
                <a:tc>
                  <a:txBody>
                    <a:bodyPr/>
                    <a:lstStyle/>
                    <a:p>
                      <a:r>
                        <a:rPr sz="1300" b="0">
                          <a:solidFill>
                            <a:srgbClr val="222830"/>
                          </a:solidFill>
                          <a:latin typeface="Source Sans Pro"/>
                        </a:rPr>
                        <a:t>Alokasi sasaran **diturunkan dari tujuan**, per kelas aset</a:t>
                      </a:r>
                    </a:p>
                  </a:txBody>
                  <a:tcPr anchor="ctr" marL="73152" marR="73152" marT="27432" marB="27432">
                    <a:solidFill>
                      <a:srgbClr val="FFFFFF"/>
                    </a:solidFill>
                  </a:tcPr>
                </a:tc>
                <a:tc>
                  <a:txBody>
                    <a:bodyPr/>
                    <a:lstStyle/>
                    <a:p>
                      <a:r>
                        <a:rPr sz="1300" b="0">
                          <a:solidFill>
                            <a:srgbClr val="222830"/>
                          </a:solidFill>
                          <a:latin typeface="Source Sans Pro"/>
                        </a:rPr>
                        <a:t>L1.11</a:t>
                      </a:r>
                    </a:p>
                  </a:txBody>
                  <a:tcPr anchor="ctr" marL="73152" marR="73152" marT="27432" marB="27432">
                    <a:solidFill>
                      <a:srgbClr val="FFFFFF"/>
                    </a:solidFill>
                  </a:tcPr>
                </a:tc>
              </a:tr>
              <a:tr h="384048">
                <a:tc>
                  <a:txBody>
                    <a:bodyPr/>
                    <a:lstStyle/>
                    <a:p>
                      <a:r>
                        <a:rPr sz="1300" b="1">
                          <a:solidFill>
                            <a:srgbClr val="222830"/>
                          </a:solidFill>
                          <a:latin typeface="Source Sans Pro"/>
                        </a:rPr>
                        <a:t>D</a:t>
                      </a:r>
                    </a:p>
                  </a:txBody>
                  <a:tcPr anchor="ctr" marL="73152" marR="73152" marT="27432" marB="27432">
                    <a:solidFill>
                      <a:srgbClr val="F1F4F8"/>
                    </a:solidFill>
                  </a:tcPr>
                </a:tc>
                <a:tc>
                  <a:txBody>
                    <a:bodyPr/>
                    <a:lstStyle/>
                    <a:p>
                      <a:r>
                        <a:rPr sz="1300" b="0">
                          <a:solidFill>
                            <a:srgbClr val="222830"/>
                          </a:solidFill>
                          <a:latin typeface="Source Sans Pro"/>
                        </a:rPr>
                        <a:t>Pembedahan minimal **lima instrumen** yang akan dipakai, satu per kelas aset</a:t>
                      </a:r>
                    </a:p>
                  </a:txBody>
                  <a:tcPr anchor="ctr" marL="73152" marR="73152" marT="27432" marB="27432">
                    <a:solidFill>
                      <a:srgbClr val="F1F4F8"/>
                    </a:solidFill>
                  </a:tcPr>
                </a:tc>
                <a:tc>
                  <a:txBody>
                    <a:bodyPr/>
                    <a:lstStyle/>
                    <a:p>
                      <a:r>
                        <a:rPr sz="1300" b="0">
                          <a:solidFill>
                            <a:srgbClr val="222830"/>
                          </a:solidFill>
                          <a:latin typeface="Source Sans Pro"/>
                        </a:rPr>
                        <a:t>L1.2–L1.7</a:t>
                      </a:r>
                    </a:p>
                  </a:txBody>
                  <a:tcPr anchor="ctr" marL="73152" marR="73152" marT="27432" marB="27432">
                    <a:solidFill>
                      <a:srgbClr val="F1F4F8"/>
                    </a:solidFill>
                  </a:tcPr>
                </a:tc>
              </a:tr>
              <a:tr h="384048">
                <a:tc>
                  <a:txBody>
                    <a:bodyPr/>
                    <a:lstStyle/>
                    <a:p>
                      <a:r>
                        <a:rPr sz="1300" b="1">
                          <a:solidFill>
                            <a:srgbClr val="222830"/>
                          </a:solidFill>
                          <a:latin typeface="Source Sans Pro"/>
                        </a:rPr>
                        <a:t>E</a:t>
                      </a:r>
                    </a:p>
                  </a:txBody>
                  <a:tcPr anchor="ctr" marL="73152" marR="73152" marT="27432" marB="27432">
                    <a:solidFill>
                      <a:srgbClr val="FFFFFF"/>
                    </a:solidFill>
                  </a:tcPr>
                </a:tc>
                <a:tc>
                  <a:txBody>
                    <a:bodyPr/>
                    <a:lstStyle/>
                    <a:p>
                      <a:r>
                        <a:rPr sz="1300" b="0">
                          <a:solidFill>
                            <a:srgbClr val="222830"/>
                          </a:solidFill>
                          <a:latin typeface="Source Sans Pro"/>
                        </a:rPr>
                        <a:t>Uji likuiditas seluruh instrumen</a:t>
                      </a:r>
                    </a:p>
                  </a:txBody>
                  <a:tcPr anchor="ctr" marL="73152" marR="73152" marT="27432" marB="27432">
                    <a:solidFill>
                      <a:srgbClr val="FFFFFF"/>
                    </a:solidFill>
                  </a:tcPr>
                </a:tc>
                <a:tc>
                  <a:txBody>
                    <a:bodyPr/>
                    <a:lstStyle/>
                    <a:p>
                      <a:r>
                        <a:rPr sz="1300" b="0">
                          <a:solidFill>
                            <a:srgbClr val="222830"/>
                          </a:solidFill>
                          <a:latin typeface="Source Sans Pro"/>
                        </a:rPr>
                        <a:t>L1.1</a:t>
                      </a:r>
                    </a:p>
                  </a:txBody>
                  <a:tcPr anchor="ctr" marL="73152" marR="73152" marT="27432" marB="27432">
                    <a:solidFill>
                      <a:srgbClr val="FFFFFF"/>
                    </a:solidFill>
                  </a:tcPr>
                </a:tc>
              </a:tr>
              <a:tr h="384048">
                <a:tc>
                  <a:txBody>
                    <a:bodyPr/>
                    <a:lstStyle/>
                    <a:p>
                      <a:r>
                        <a:rPr sz="1300" b="1">
                          <a:solidFill>
                            <a:srgbClr val="222830"/>
                          </a:solidFill>
                          <a:latin typeface="Source Sans Pro"/>
                        </a:rPr>
                        <a:t>F</a:t>
                      </a:r>
                    </a:p>
                  </a:txBody>
                  <a:tcPr anchor="ctr" marL="73152" marR="73152" marT="27432" marB="27432">
                    <a:solidFill>
                      <a:srgbClr val="F1F4F8"/>
                    </a:solidFill>
                  </a:tcPr>
                </a:tc>
                <a:tc>
                  <a:txBody>
                    <a:bodyPr/>
                    <a:lstStyle/>
                    <a:p>
                      <a:r>
                        <a:rPr sz="1300" b="0">
                          <a:solidFill>
                            <a:srgbClr val="222830"/>
                          </a:solidFill>
                          <a:latin typeface="Source Sans Pro"/>
                        </a:rPr>
                        <a:t>Pemeriksaan terhadap **seluruh** batas ukuran posisi dan konsentrasi lembaga</a:t>
                      </a:r>
                    </a:p>
                  </a:txBody>
                  <a:tcPr anchor="ctr" marL="73152" marR="73152" marT="27432" marB="27432">
                    <a:solidFill>
                      <a:srgbClr val="F1F4F8"/>
                    </a:solidFill>
                  </a:tcPr>
                </a:tc>
                <a:tc>
                  <a:txBody>
                    <a:bodyPr/>
                    <a:lstStyle/>
                    <a:p>
                      <a:r>
                        <a:rPr sz="1300" b="0">
                          <a:solidFill>
                            <a:srgbClr val="222830"/>
                          </a:solidFill>
                          <a:latin typeface="Source Sans Pro"/>
                        </a:rPr>
                        <a:t>L1.5–L1.8</a:t>
                      </a:r>
                    </a:p>
                  </a:txBody>
                  <a:tcPr anchor="ctr" marL="73152" marR="73152" marT="27432" marB="27432">
                    <a:solidFill>
                      <a:srgbClr val="F1F4F8"/>
                    </a:solidFill>
                  </a:tcPr>
                </a:tc>
              </a:tr>
              <a:tr h="384048">
                <a:tc>
                  <a:txBody>
                    <a:bodyPr/>
                    <a:lstStyle/>
                    <a:p>
                      <a:r>
                        <a:rPr sz="1300" b="1">
                          <a:solidFill>
                            <a:srgbClr val="222830"/>
                          </a:solidFill>
                          <a:latin typeface="Source Sans Pro"/>
                        </a:rPr>
                        <a:t>G</a:t>
                      </a:r>
                    </a:p>
                  </a:txBody>
                  <a:tcPr anchor="ctr" marL="73152" marR="73152" marT="27432" marB="27432">
                    <a:solidFill>
                      <a:srgbClr val="FFFFFF"/>
                    </a:solidFill>
                  </a:tcPr>
                </a:tc>
                <a:tc>
                  <a:txBody>
                    <a:bodyPr/>
                    <a:lstStyle/>
                    <a:p>
                      <a:r>
                        <a:rPr sz="1300" b="0">
                          <a:solidFill>
                            <a:srgbClr val="222830"/>
                          </a:solidFill>
                          <a:latin typeface="Source Sans Pro"/>
                        </a:rPr>
                        <a:t>Peta keberadaan aset dan risiko pihak lawan</a:t>
                      </a:r>
                    </a:p>
                  </a:txBody>
                  <a:tcPr anchor="ctr" marL="73152" marR="73152" marT="27432" marB="27432">
                    <a:solidFill>
                      <a:srgbClr val="FFFFFF"/>
                    </a:solidFill>
                  </a:tcPr>
                </a:tc>
                <a:tc>
                  <a:txBody>
                    <a:bodyPr/>
                    <a:lstStyle/>
                    <a:p>
                      <a:r>
                        <a:rPr sz="1300" b="0">
                          <a:solidFill>
                            <a:srgbClr val="222830"/>
                          </a:solidFill>
                          <a:latin typeface="Source Sans Pro"/>
                        </a:rPr>
                        <a:t>L1.8</a:t>
                      </a:r>
                    </a:p>
                  </a:txBody>
                  <a:tcPr anchor="ctr" marL="73152" marR="73152" marT="27432" marB="27432">
                    <a:solidFill>
                      <a:srgbClr val="FFFFFF"/>
                    </a:solidFill>
                  </a:tcPr>
                </a:tc>
              </a:tr>
              <a:tr h="384048">
                <a:tc>
                  <a:txBody>
                    <a:bodyPr/>
                    <a:lstStyle/>
                    <a:p>
                      <a:r>
                        <a:rPr sz="1300" b="1">
                          <a:solidFill>
                            <a:srgbClr val="222830"/>
                          </a:solidFill>
                          <a:latin typeface="Source Sans Pro"/>
                        </a:rPr>
                        <a:t>H</a:t>
                      </a:r>
                    </a:p>
                  </a:txBody>
                  <a:tcPr anchor="ctr" marL="73152" marR="73152" marT="27432" marB="27432">
                    <a:solidFill>
                      <a:srgbClr val="F1F4F8"/>
                    </a:solidFill>
                  </a:tcPr>
                </a:tc>
                <a:tc>
                  <a:txBody>
                    <a:bodyPr/>
                    <a:lstStyle/>
                    <a:p>
                      <a:r>
                        <a:rPr sz="1300" b="0">
                          <a:solidFill>
                            <a:srgbClr val="222830"/>
                          </a:solidFill>
                          <a:latin typeface="Source Sans Pro"/>
                        </a:rPr>
                        <a:t>Perhitungan imbal hasil bersih riil harapan, dibandingkan kebutuhan rencana</a:t>
                      </a:r>
                    </a:p>
                  </a:txBody>
                  <a:tcPr anchor="ctr" marL="73152" marR="73152" marT="27432" marB="27432">
                    <a:solidFill>
                      <a:srgbClr val="F1F4F8"/>
                    </a:solidFill>
                  </a:tcPr>
                </a:tc>
                <a:tc>
                  <a:txBody>
                    <a:bodyPr/>
                    <a:lstStyle/>
                    <a:p>
                      <a:r>
                        <a:rPr sz="1300" b="0">
                          <a:solidFill>
                            <a:srgbClr val="222830"/>
                          </a:solidFill>
                          <a:latin typeface="Source Sans Pro"/>
                        </a:rPr>
                        <a:t>L1.9</a:t>
                      </a:r>
                    </a:p>
                  </a:txBody>
                  <a:tcPr anchor="ctr" marL="73152" marR="73152" marT="27432" marB="27432">
                    <a:solidFill>
                      <a:srgbClr val="F1F4F8"/>
                    </a:solidFill>
                  </a:tcPr>
                </a:tc>
              </a:tr>
              <a:tr h="384048">
                <a:tc>
                  <a:txBody>
                    <a:bodyPr/>
                    <a:lstStyle/>
                    <a:p>
                      <a:r>
                        <a:rPr sz="1300" b="1">
                          <a:solidFill>
                            <a:srgbClr val="222830"/>
                          </a:solidFill>
                          <a:latin typeface="Source Sans Pro"/>
                        </a:rPr>
                        <a:t>I</a:t>
                      </a:r>
                    </a:p>
                  </a:txBody>
                  <a:tcPr anchor="ctr" marL="73152" marR="73152" marT="27432" marB="27432">
                    <a:solidFill>
                      <a:srgbClr val="FFFFFF"/>
                    </a:solidFill>
                  </a:tcPr>
                </a:tc>
                <a:tc>
                  <a:txBody>
                    <a:bodyPr/>
                    <a:lstStyle/>
                    <a:p>
                      <a:r>
                        <a:rPr sz="1300" b="0">
                          <a:solidFill>
                            <a:srgbClr val="222830"/>
                          </a:solidFill>
                          <a:latin typeface="Source Sans Pro"/>
                        </a:rPr>
                        <a:t>Aturan akumulasi tertulis</a:t>
                      </a:r>
                    </a:p>
                  </a:txBody>
                  <a:tcPr anchor="ctr" marL="73152" marR="73152" marT="27432" marB="27432">
                    <a:solidFill>
                      <a:srgbClr val="FFFFFF"/>
                    </a:solidFill>
                  </a:tcPr>
                </a:tc>
                <a:tc>
                  <a:txBody>
                    <a:bodyPr/>
                    <a:lstStyle/>
                    <a:p>
                      <a:r>
                        <a:rPr sz="1300" b="0">
                          <a:solidFill>
                            <a:srgbClr val="222830"/>
                          </a:solidFill>
                          <a:latin typeface="Source Sans Pro"/>
                        </a:rPr>
                        <a:t>L1.10</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5.</a:t>
            </a:r>
          </a:p>
          <a:p>
            <a:pPr algn="l">
              <a:lnSpc>
                <a:spcPct val="108000"/>
              </a:lnSpc>
              <a:spcBef>
                <a:spcPts val="0"/>
              </a:spcBef>
              <a:spcAft>
                <a:spcPts val="600"/>
              </a:spcAft>
            </a:pPr>
            <a:r>
              <a:rPr sz="3400" b="1">
                <a:solidFill>
                  <a:srgbClr val="FFFFFF"/>
                </a:solidFill>
                <a:latin typeface="Source Sans Pro"/>
              </a:rPr>
              <a:t>Sidang Lisan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5.</a:t>
            </a:r>
          </a:p>
          <a:p>
            <a:pPr algn="l">
              <a:lnSpc>
                <a:spcPct val="110000"/>
              </a:lnSpc>
              <a:spcBef>
                <a:spcPts val="0"/>
              </a:spcBef>
              <a:spcAft>
                <a:spcPts val="600"/>
              </a:spcAft>
            </a:pPr>
            <a:r>
              <a:rPr sz="2400" b="1">
                <a:solidFill>
                  <a:srgbClr val="0F2B46"/>
                </a:solidFill>
                <a:latin typeface="Source Sans Pro"/>
              </a:rPr>
              <a:t>Sidang Lisan</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Segmen</a:t>
                      </a:r>
                    </a:p>
                  </a:txBody>
                  <a:tcPr anchor="ctr" marL="73152" marR="73152">
                    <a:solidFill>
                      <a:srgbClr val="0F2B46"/>
                    </a:solidFill>
                  </a:tcPr>
                </a:tc>
                <a:tc>
                  <a:txBody>
                    <a:bodyPr/>
                    <a:lstStyle/>
                    <a:p>
                      <a:r>
                        <a:rPr sz="1300" b="1">
                          <a:solidFill>
                            <a:srgbClr val="FFFFFF"/>
                          </a:solidFill>
                          <a:latin typeface="Source Sans Pro"/>
                        </a:rPr>
                        <a:t>Durasi</a:t>
                      </a:r>
                    </a:p>
                  </a:txBody>
                  <a:tcPr anchor="ctr" marL="73152" marR="73152">
                    <a:solidFill>
                      <a:srgbClr val="0F2B46"/>
                    </a:solidFill>
                  </a:tcPr>
                </a:tc>
                <a:tc>
                  <a:txBody>
                    <a:bodyPr/>
                    <a:lstStyle/>
                    <a:p>
                      <a:r>
                        <a:rPr sz="1300" b="1">
                          <a:solidFill>
                            <a:srgbClr val="FFFFFF"/>
                          </a:solidFill>
                          <a:latin typeface="Source Sans Pro"/>
                        </a:rPr>
                        <a:t>Isi</a:t>
                      </a:r>
                    </a:p>
                  </a:txBody>
                  <a:tcPr anchor="ctr" marL="73152" marR="73152">
                    <a:solidFill>
                      <a:srgbClr val="0F2B46"/>
                    </a:solidFill>
                  </a:tcPr>
                </a:tc>
              </a:tr>
              <a:tr h="384048">
                <a:tc>
                  <a:txBody>
                    <a:bodyPr/>
                    <a:lstStyle/>
                    <a:p>
                      <a:r>
                        <a:rPr sz="1300" b="1">
                          <a:solidFill>
                            <a:srgbClr val="222830"/>
                          </a:solidFill>
                          <a:latin typeface="Source Sans Pro"/>
                        </a:rPr>
                        <a:t>Paparan</a:t>
                      </a:r>
                    </a:p>
                  </a:txBody>
                  <a:tcPr anchor="ctr" marL="73152" marR="73152" marT="27432" marB="27432">
                    <a:solidFill>
                      <a:srgbClr val="FFFFFF"/>
                    </a:solidFill>
                  </a:tcPr>
                </a:tc>
                <a:tc>
                  <a:txBody>
                    <a:bodyPr/>
                    <a:lstStyle/>
                    <a:p>
                      <a:r>
                        <a:rPr sz="1300" b="0">
                          <a:solidFill>
                            <a:srgbClr val="222830"/>
                          </a:solidFill>
                          <a:latin typeface="Source Sans Pro"/>
                        </a:rPr>
                        <a:t>6 menit</a:t>
                      </a:r>
                    </a:p>
                  </a:txBody>
                  <a:tcPr anchor="ctr" marL="73152" marR="73152" marT="27432" marB="27432">
                    <a:solidFill>
                      <a:srgbClr val="FFFFFF"/>
                    </a:solidFill>
                  </a:tcPr>
                </a:tc>
                <a:tc>
                  <a:txBody>
                    <a:bodyPr/>
                    <a:lstStyle/>
                    <a:p>
                      <a:r>
                        <a:rPr sz="1300" b="0">
                          <a:solidFill>
                            <a:srgbClr val="222830"/>
                          </a:solidFill>
                          <a:latin typeface="Source Sans Pro"/>
                        </a:rPr>
                        <a:t>Alokasi sasaran dan **alasan tiap porsi**, per tujuan</a:t>
                      </a:r>
                    </a:p>
                  </a:txBody>
                  <a:tcPr anchor="ctr" marL="73152" marR="73152" marT="27432" marB="27432">
                    <a:solidFill>
                      <a:srgbClr val="FFFFFF"/>
                    </a:solidFill>
                  </a:tcPr>
                </a:tc>
              </a:tr>
              <a:tr h="384048">
                <a:tc>
                  <a:txBody>
                    <a:bodyPr/>
                    <a:lstStyle/>
                    <a:p>
                      <a:r>
                        <a:rPr sz="1300" b="1">
                          <a:solidFill>
                            <a:srgbClr val="222830"/>
                          </a:solidFill>
                          <a:latin typeface="Source Sans Pro"/>
                        </a:rPr>
                        <a:t>Tanya jawab wajib</a:t>
                      </a:r>
                    </a:p>
                  </a:txBody>
                  <a:tcPr anchor="ctr" marL="73152" marR="73152" marT="27432" marB="27432">
                    <a:solidFill>
                      <a:srgbClr val="F1F4F8"/>
                    </a:solidFill>
                  </a:tcPr>
                </a:tc>
                <a:tc>
                  <a:txBody>
                    <a:bodyPr/>
                    <a:lstStyle/>
                    <a:p>
                      <a:r>
                        <a:rPr sz="1300" b="0">
                          <a:solidFill>
                            <a:srgbClr val="222830"/>
                          </a:solidFill>
                          <a:latin typeface="Source Sans Pro"/>
                        </a:rPr>
                        <a:t>10 menit</a:t>
                      </a:r>
                    </a:p>
                  </a:txBody>
                  <a:tcPr anchor="ctr" marL="73152" marR="73152" marT="27432" marB="27432">
                    <a:solidFill>
                      <a:srgbClr val="F1F4F8"/>
                    </a:solidFill>
                  </a:tcPr>
                </a:tc>
                <a:tc>
                  <a:txBody>
                    <a:bodyPr/>
                    <a:lstStyle/>
                    <a:p>
                      <a:r>
                        <a:rPr sz="1300" b="0">
                          <a:solidFill>
                            <a:srgbClr val="222830"/>
                          </a:solidFill>
                          <a:latin typeface="Source Sans Pro"/>
                        </a:rPr>
                        <a:t>Enam pertanyaan baku (di bawah)</a:t>
                      </a:r>
                    </a:p>
                  </a:txBody>
                  <a:tcPr anchor="ctr" marL="73152" marR="73152" marT="27432" marB="27432">
                    <a:solidFill>
                      <a:srgbClr val="F1F4F8"/>
                    </a:solidFill>
                  </a:tcPr>
                </a:tc>
              </a:tr>
              <a:tr h="384048">
                <a:tc>
                  <a:txBody>
                    <a:bodyPr/>
                    <a:lstStyle/>
                    <a:p>
                      <a:r>
                        <a:rPr sz="1300" b="1">
                          <a:solidFill>
                            <a:srgbClr val="222830"/>
                          </a:solidFill>
                          <a:latin typeface="Source Sans Pro"/>
                        </a:rPr>
                        <a:t>Tanya jawab terbuka</a:t>
                      </a:r>
                    </a:p>
                  </a:txBody>
                  <a:tcPr anchor="ctr" marL="73152" marR="73152" marT="27432" marB="27432">
                    <a:solidFill>
                      <a:srgbClr val="FFFFFF"/>
                    </a:solidFill>
                  </a:tcPr>
                </a:tc>
                <a:tc>
                  <a:txBody>
                    <a:bodyPr/>
                    <a:lstStyle/>
                    <a:p>
                      <a:r>
                        <a:rPr sz="1300" b="0">
                          <a:solidFill>
                            <a:srgbClr val="222830"/>
                          </a:solidFill>
                          <a:latin typeface="Source Sans Pro"/>
                        </a:rPr>
                        <a:t>4 menit</a:t>
                      </a:r>
                    </a:p>
                  </a:txBody>
                  <a:tcPr anchor="ctr" marL="73152" marR="73152" marT="27432" marB="27432">
                    <a:solidFill>
                      <a:srgbClr val="FFFFFF"/>
                    </a:solidFill>
                  </a:tcPr>
                </a:tc>
                <a:tc>
                  <a:txBody>
                    <a:bodyPr/>
                    <a:lstStyle/>
                    <a:p>
                      <a:r>
                        <a:rPr sz="1300" b="0">
                          <a:solidFill>
                            <a:srgbClr val="222830"/>
                          </a:solidFill>
                          <a:latin typeface="Source Sans Pro"/>
                        </a:rPr>
                        <a:t>Penguji menggali bagian terlemah</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6.</a:t>
            </a:r>
          </a:p>
          <a:p>
            <a:pPr algn="l">
              <a:lnSpc>
                <a:spcPct val="108000"/>
              </a:lnSpc>
              <a:spcBef>
                <a:spcPts val="0"/>
              </a:spcBef>
              <a:spcAft>
                <a:spcPts val="600"/>
              </a:spcAft>
            </a:pPr>
            <a:r>
              <a:rPr sz="3400" b="1">
                <a:solidFill>
                  <a:srgbClr val="FFFFFF"/>
                </a:solidFill>
                <a:latin typeface="Source Sans Pro"/>
              </a:rPr>
              <a:t>Rubrik Penilaian Proyek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7.</a:t>
            </a:r>
          </a:p>
          <a:p>
            <a:pPr algn="l">
              <a:lnSpc>
                <a:spcPct val="108000"/>
              </a:lnSpc>
              <a:spcBef>
                <a:spcPts val="0"/>
              </a:spcBef>
              <a:spcAft>
                <a:spcPts val="600"/>
              </a:spcAft>
            </a:pPr>
            <a:r>
              <a:rPr sz="3400" b="1">
                <a:solidFill>
                  <a:srgbClr val="FFFFFF"/>
                </a:solidFill>
                <a:latin typeface="Source Sans Pro"/>
              </a:rPr>
              <a:t>Status Kelulusan dan Pemilihan Jalur</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7.</a:t>
            </a:r>
          </a:p>
          <a:p>
            <a:pPr algn="l">
              <a:lnSpc>
                <a:spcPct val="110000"/>
              </a:lnSpc>
              <a:spcBef>
                <a:spcPts val="0"/>
              </a:spcBef>
              <a:spcAft>
                <a:spcPts val="600"/>
              </a:spcAft>
            </a:pPr>
            <a:r>
              <a:rPr sz="2600" b="1">
                <a:solidFill>
                  <a:srgbClr val="0F2B46"/>
                </a:solidFill>
                <a:latin typeface="Source Sans Pro"/>
              </a:rPr>
              <a:t>Status Kelulusan dan Pemilihan Jalur</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Peserta dianjurkan menggunakan data jurnalnya sendiri</a:t>
            </a:r>
            <a:r>
              <a:rPr sz="1700" b="0">
                <a:solidFill>
                  <a:srgbClr val="222830"/>
                </a:solidFill>
                <a:latin typeface="Source Sans Pro"/>
              </a:rPr>
              <a:t> (L1.12 §4.6) sebagai dasar pemilihan, bukan preferensi atau tren.</a:t>
            </a:r>
          </a:p>
          <a:p>
            <a:pPr algn="l">
              <a:lnSpc>
                <a:spcPct val="120000"/>
              </a:lnSpc>
              <a:spcBef>
                <a:spcPts val="1000"/>
              </a:spcBef>
              <a:spcAft>
                <a:spcPts val="0"/>
              </a:spcAft>
            </a:pPr>
            <a:r>
              <a:rPr sz="1700" b="0">
                <a:solidFill>
                  <a:srgbClr val="222830"/>
                </a:solidFill>
                <a:latin typeface="Source Sans Pro"/>
              </a:rPr>
              <a:t>▪  Peserta memilih </a:t>
            </a:r>
            <a:r>
              <a:rPr sz="1700" b="1">
                <a:solidFill>
                  <a:srgbClr val="222830"/>
                </a:solidFill>
                <a:latin typeface="Source Sans Pro"/>
              </a:rPr>
              <a:t>satu</a:t>
            </a:r>
            <a:r>
              <a:rPr sz="1700" b="0">
                <a:solidFill>
                  <a:srgbClr val="222830"/>
                </a:solidFill>
                <a:latin typeface="Source Sans Pro"/>
              </a:rPr>
              <a:t> jalur utama.</a:t>
            </a:r>
          </a:p>
          <a:p>
            <a:pPr algn="l">
              <a:lnSpc>
                <a:spcPct val="120000"/>
              </a:lnSpc>
              <a:spcBef>
                <a:spcPts val="1000"/>
              </a:spcBef>
              <a:spcAft>
                <a:spcPts val="0"/>
              </a:spcAft>
            </a:pPr>
            <a:r>
              <a:rPr sz="1700" b="0">
                <a:solidFill>
                  <a:srgbClr val="222830"/>
                </a:solidFill>
                <a:latin typeface="Source Sans Pro"/>
              </a:rPr>
              <a:t>▪  Jalur kedua dapat diambil sebagai program pelengkap setelah jalur utama selesai hingga Level 3.</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7.</a:t>
            </a:r>
          </a:p>
          <a:p>
            <a:pPr algn="l">
              <a:lnSpc>
                <a:spcPct val="110000"/>
              </a:lnSpc>
              <a:spcBef>
                <a:spcPts val="0"/>
              </a:spcBef>
              <a:spcAft>
                <a:spcPts val="600"/>
              </a:spcAft>
            </a:pPr>
            <a:r>
              <a:rPr sz="2400" b="1">
                <a:solidFill>
                  <a:srgbClr val="0F2B46"/>
                </a:solidFill>
                <a:latin typeface="Source Sans Pro"/>
              </a:rPr>
              <a:t>Status Kelulusan dan Pemilihan Jalur</a:t>
            </a:r>
          </a:p>
        </p:txBody>
      </p:sp>
      <p:graphicFrame>
        <p:nvGraphicFramePr>
          <p:cNvPr id="4" name="Table 3"/>
          <p:cNvGraphicFramePr>
            <a:graphicFrameLocks noGrp="1"/>
          </p:cNvGraphicFramePr>
          <p:nvPr/>
        </p:nvGraphicFramePr>
        <p:xfrm>
          <a:off x="777240" y="1828800"/>
          <a:ext cx="10637215" cy="3072384"/>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Kriteria</a:t>
                      </a:r>
                    </a:p>
                  </a:txBody>
                  <a:tcPr anchor="ctr" marL="73152" marR="73152">
                    <a:solidFill>
                      <a:srgbClr val="0F2B46"/>
                    </a:solidFill>
                  </a:tcPr>
                </a:tc>
                <a:tc>
                  <a:txBody>
                    <a:bodyPr/>
                    <a:lstStyle/>
                    <a:p>
                      <a:r>
                        <a:rPr sz="1300" b="1">
                          <a:solidFill>
                            <a:srgbClr val="FFFFFF"/>
                          </a:solidFill>
                          <a:latin typeface="Source Sans Pro"/>
                        </a:rPr>
                        <a:t>Ambang</a:t>
                      </a:r>
                    </a:p>
                  </a:txBody>
                  <a:tcPr anchor="ctr" marL="73152" marR="73152">
                    <a:solidFill>
                      <a:srgbClr val="0F2B46"/>
                    </a:solidFill>
                  </a:tcPr>
                </a:tc>
              </a:tr>
              <a:tr h="384048">
                <a:tc>
                  <a:txBody>
                    <a:bodyPr/>
                    <a:lstStyle/>
                    <a:p>
                      <a:r>
                        <a:rPr sz="1300" b="1">
                          <a:solidFill>
                            <a:srgbClr val="222830"/>
                          </a:solidFill>
                          <a:latin typeface="Source Sans Pro"/>
                        </a:rPr>
                        <a:t>Ujian tertulis</a:t>
                      </a:r>
                    </a:p>
                  </a:txBody>
                  <a:tcPr anchor="ctr" marL="73152" marR="73152" marT="27432" marB="27432">
                    <a:solidFill>
                      <a:srgbClr val="FFFFFF"/>
                    </a:solidFill>
                  </a:tcPr>
                </a:tc>
                <a:tc>
                  <a:txBody>
                    <a:bodyPr/>
                    <a:lstStyle/>
                    <a:p>
                      <a:r>
                        <a:rPr sz="1300" b="0">
                          <a:solidFill>
                            <a:srgbClr val="222830"/>
                          </a:solidFill>
                          <a:latin typeface="Source Sans Pro"/>
                        </a:rPr>
                        <a:t>≥ 80%</a:t>
                      </a:r>
                    </a:p>
                  </a:txBody>
                  <a:tcPr anchor="ctr" marL="73152" marR="73152" marT="27432" marB="27432">
                    <a:solidFill>
                      <a:srgbClr val="FFFFFF"/>
                    </a:solidFill>
                  </a:tcPr>
                </a:tc>
              </a:tr>
              <a:tr h="384048">
                <a:tc>
                  <a:txBody>
                    <a:bodyPr/>
                    <a:lstStyle/>
                    <a:p>
                      <a:r>
                        <a:rPr sz="1300" b="1">
                          <a:solidFill>
                            <a:srgbClr val="222830"/>
                          </a:solidFill>
                          <a:latin typeface="Source Sans Pro"/>
                        </a:rPr>
                        <a:t>Proyek</a:t>
                      </a:r>
                    </a:p>
                  </a:txBody>
                  <a:tcPr anchor="ctr" marL="73152" marR="73152" marT="27432" marB="27432">
                    <a:solidFill>
                      <a:srgbClr val="F1F4F8"/>
                    </a:solidFill>
                  </a:tcPr>
                </a:tc>
                <a:tc>
                  <a:txBody>
                    <a:bodyPr/>
                    <a:lstStyle/>
                    <a:p>
                      <a:r>
                        <a:rPr sz="1300" b="0">
                          <a:solidFill>
                            <a:srgbClr val="222830"/>
                          </a:solidFill>
                          <a:latin typeface="Source Sans Pro"/>
                        </a:rPr>
                        <a:t>≥ 3 pada seluruh dimensi</a:t>
                      </a:r>
                    </a:p>
                  </a:txBody>
                  <a:tcPr anchor="ctr" marL="73152" marR="73152" marT="27432" marB="27432">
                    <a:solidFill>
                      <a:srgbClr val="F1F4F8"/>
                    </a:solidFill>
                  </a:tcPr>
                </a:tc>
              </a:tr>
              <a:tr h="384048">
                <a:tc>
                  <a:txBody>
                    <a:bodyPr/>
                    <a:lstStyle/>
                    <a:p>
                      <a:r>
                        <a:rPr sz="1300" b="1">
                          <a:solidFill>
                            <a:srgbClr val="222830"/>
                          </a:solidFill>
                          <a:latin typeface="Source Sans Pro"/>
                        </a:rPr>
                        <a:t>Sidang</a:t>
                      </a:r>
                    </a:p>
                  </a:txBody>
                  <a:tcPr anchor="ctr" marL="73152" marR="73152" marT="27432" marB="27432">
                    <a:solidFill>
                      <a:srgbClr val="FFFFFF"/>
                    </a:solidFill>
                  </a:tcPr>
                </a:tc>
                <a:tc>
                  <a:txBody>
                    <a:bodyPr/>
                    <a:lstStyle/>
                    <a:p>
                      <a:r>
                        <a:rPr sz="1300" b="0">
                          <a:solidFill>
                            <a:srgbClr val="222830"/>
                          </a:solidFill>
                          <a:latin typeface="Source Sans Pro"/>
                        </a:rPr>
                        <a:t>≥ 3</a:t>
                      </a:r>
                    </a:p>
                  </a:txBody>
                  <a:tcPr anchor="ctr" marL="73152" marR="73152" marT="27432" marB="27432">
                    <a:solidFill>
                      <a:srgbClr val="FFFFFF"/>
                    </a:solidFill>
                  </a:tcPr>
                </a:tc>
              </a:tr>
              <a:tr h="384048">
                <a:tc>
                  <a:txBody>
                    <a:bodyPr/>
                    <a:lstStyle/>
                    <a:p>
                      <a:r>
                        <a:rPr sz="1300" b="1">
                          <a:solidFill>
                            <a:srgbClr val="222830"/>
                          </a:solidFill>
                          <a:latin typeface="Source Sans Pro"/>
                        </a:rPr>
                        <a:t>Jurnal berjalan</a:t>
                      </a:r>
                    </a:p>
                  </a:txBody>
                  <a:tcPr anchor="ctr" marL="73152" marR="73152" marT="27432" marB="27432">
                    <a:solidFill>
                      <a:srgbClr val="F1F4F8"/>
                    </a:solidFill>
                  </a:tcPr>
                </a:tc>
                <a:tc>
                  <a:txBody>
                    <a:bodyPr/>
                    <a:lstStyle/>
                    <a:p>
                      <a:r>
                        <a:rPr sz="1300" b="0">
                          <a:solidFill>
                            <a:srgbClr val="222830"/>
                          </a:solidFill>
                          <a:latin typeface="Source Sans Pro"/>
                        </a:rPr>
                        <a:t>≥ 60 hari, kelengkapan 100%</a:t>
                      </a:r>
                    </a:p>
                  </a:txBody>
                  <a:tcPr anchor="ctr" marL="73152" marR="73152" marT="27432" marB="27432">
                    <a:solidFill>
                      <a:srgbClr val="F1F4F8"/>
                    </a:solidFill>
                  </a:tcPr>
                </a:tc>
              </a:tr>
              <a:tr h="384048">
                <a:tc>
                  <a:txBody>
                    <a:bodyPr/>
                    <a:lstStyle/>
                    <a:p>
                      <a:r>
                        <a:rPr sz="1300" b="1">
                          <a:solidFill>
                            <a:srgbClr val="222830"/>
                          </a:solidFill>
                          <a:latin typeface="Source Sans Pro"/>
                        </a:rPr>
                        <a:t>Tingkat kepatuhan</a:t>
                      </a:r>
                    </a:p>
                  </a:txBody>
                  <a:tcPr anchor="ctr" marL="73152" marR="73152" marT="27432" marB="27432">
                    <a:solidFill>
                      <a:srgbClr val="FFFFFF"/>
                    </a:solidFill>
                  </a:tcPr>
                </a:tc>
                <a:tc>
                  <a:txBody>
                    <a:bodyPr/>
                    <a:lstStyle/>
                    <a:p>
                      <a:r>
                        <a:rPr sz="1300" b="0">
                          <a:solidFill>
                            <a:srgbClr val="222830"/>
                          </a:solidFill>
                          <a:latin typeface="Source Sans Pro"/>
                        </a:rPr>
                        <a:t>≥ 80%</a:t>
                      </a:r>
                    </a:p>
                  </a:txBody>
                  <a:tcPr anchor="ctr" marL="73152" marR="73152" marT="27432" marB="27432">
                    <a:solidFill>
                      <a:srgbClr val="FFFFFF"/>
                    </a:solidFill>
                  </a:tcPr>
                </a:tc>
              </a:tr>
              <a:tr h="384048">
                <a:tc>
                  <a:txBody>
                    <a:bodyPr/>
                    <a:lstStyle/>
                    <a:p>
                      <a:r>
                        <a:rPr sz="1300" b="1">
                          <a:solidFill>
                            <a:srgbClr val="222830"/>
                          </a:solidFill>
                          <a:latin typeface="Source Sans Pro"/>
                        </a:rPr>
                        <a:t>Seluruh batas ukuran posisi</a:t>
                      </a:r>
                    </a:p>
                  </a:txBody>
                  <a:tcPr anchor="ctr" marL="73152" marR="73152" marT="27432" marB="27432">
                    <a:solidFill>
                      <a:srgbClr val="F1F4F8"/>
                    </a:solidFill>
                  </a:tcPr>
                </a:tc>
                <a:tc>
                  <a:txBody>
                    <a:bodyPr/>
                    <a:lstStyle/>
                    <a:p>
                      <a:r>
                        <a:rPr sz="1300" b="0">
                          <a:solidFill>
                            <a:srgbClr val="222830"/>
                          </a:solidFill>
                          <a:latin typeface="Source Sans Pro"/>
                        </a:rPr>
                        <a:t>Dipatuhi</a:t>
                      </a:r>
                    </a:p>
                  </a:txBody>
                  <a:tcPr anchor="ctr" marL="73152" marR="73152" marT="27432" marB="27432">
                    <a:solidFill>
                      <a:srgbClr val="F1F4F8"/>
                    </a:solidFill>
                  </a:tcPr>
                </a:tc>
              </a:tr>
              <a:tr h="384048">
                <a:tc>
                  <a:txBody>
                    <a:bodyPr/>
                    <a:lstStyle/>
                    <a:p>
                      <a:r>
                        <a:rPr sz="1300" b="1">
                          <a:solidFill>
                            <a:srgbClr val="222830"/>
                          </a:solidFill>
                          <a:latin typeface="Source Sans Pro"/>
                        </a:rPr>
                        <a:t>Rekonsiliasi</a:t>
                      </a:r>
                    </a:p>
                  </a:txBody>
                  <a:tcPr anchor="ctr" marL="73152" marR="73152" marT="27432" marB="27432">
                    <a:solidFill>
                      <a:srgbClr val="FFFFFF"/>
                    </a:solidFill>
                  </a:tcPr>
                </a:tc>
                <a:tc>
                  <a:txBody>
                    <a:bodyPr/>
                    <a:lstStyle/>
                    <a:p>
                      <a:r>
                        <a:rPr sz="1300" b="0">
                          <a:solidFill>
                            <a:srgbClr val="222830"/>
                          </a:solidFill>
                          <a:latin typeface="Source Sans Pro"/>
                        </a:rPr>
                        <a:t>Dilakukan dengan sumber independen</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7.</a:t>
            </a:r>
          </a:p>
          <a:p>
            <a:pPr algn="l">
              <a:lnSpc>
                <a:spcPct val="110000"/>
              </a:lnSpc>
              <a:spcBef>
                <a:spcPts val="0"/>
              </a:spcBef>
              <a:spcAft>
                <a:spcPts val="600"/>
              </a:spcAft>
            </a:pPr>
            <a:r>
              <a:rPr sz="2400" b="1">
                <a:solidFill>
                  <a:srgbClr val="0F2B46"/>
                </a:solidFill>
                <a:latin typeface="Source Sans Pro"/>
              </a:rPr>
              <a:t>Status Kelulusan dan Pemilihan Jalur</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Yang diperoleh</a:t>
                      </a:r>
                    </a:p>
                  </a:txBody>
                  <a:tcPr anchor="ctr" marL="73152" marR="73152">
                    <a:solidFill>
                      <a:srgbClr val="0F2B46"/>
                    </a:solidFill>
                  </a:tcPr>
                </a:tc>
                <a:tc>
                  <a:txBody>
                    <a:bodyPr/>
                    <a:lstStyle/>
                    <a:p>
                      <a:r>
                        <a:rPr sz="1300" b="1">
                          <a:solidFill>
                            <a:srgbClr val="FFFFFF"/>
                          </a:solidFill>
                          <a:latin typeface="Source Sans Pro"/>
                        </a:rPr>
                        <a:t>Yang ditangguhkan</a:t>
                      </a:r>
                    </a:p>
                  </a:txBody>
                  <a:tcPr anchor="ctr" marL="73152" marR="73152">
                    <a:solidFill>
                      <a:srgbClr val="0F2B46"/>
                    </a:solidFill>
                  </a:tcPr>
                </a:tc>
              </a:tr>
              <a:tr h="384048">
                <a:tc>
                  <a:txBody>
                    <a:bodyPr/>
                    <a:lstStyle/>
                    <a:p>
                      <a:r>
                        <a:rPr sz="1300" b="1">
                          <a:solidFill>
                            <a:srgbClr val="222830"/>
                          </a:solidFill>
                          <a:latin typeface="Source Sans Pro"/>
                        </a:rPr>
                        <a:t>Sertifikat kelulusan Level 1</a:t>
                      </a:r>
                    </a:p>
                  </a:txBody>
                  <a:tcPr anchor="ctr" marL="73152" marR="73152" marT="27432" marB="27432">
                    <a:solidFill>
                      <a:srgbClr val="FFFFFF"/>
                    </a:solidFill>
                  </a:tcPr>
                </a:tc>
                <a:tc>
                  <a:txBody>
                    <a:bodyPr/>
                    <a:lstStyle/>
                    <a:p>
                      <a:r>
                        <a:rPr sz="1300" b="0">
                          <a:solidFill>
                            <a:srgbClr val="222830"/>
                          </a:solidFill>
                          <a:latin typeface="Source Sans Pro"/>
                        </a:rPr>
                        <a:t>Akses ke **Level 2 Jalur Trader**</a:t>
                      </a:r>
                    </a:p>
                  </a:txBody>
                  <a:tcPr anchor="ctr" marL="73152" marR="73152" marT="27432" marB="27432">
                    <a:solidFill>
                      <a:srgbClr val="FFFFFF"/>
                    </a:solidFill>
                  </a:tcPr>
                </a:tc>
              </a:tr>
              <a:tr h="384048">
                <a:tc>
                  <a:txBody>
                    <a:bodyPr/>
                    <a:lstStyle/>
                    <a:p>
                      <a:r>
                        <a:rPr sz="1300" b="1">
                          <a:solidFill>
                            <a:srgbClr val="222830"/>
                          </a:solidFill>
                          <a:latin typeface="Source Sans Pro"/>
                        </a:rPr>
                        <a:t>Akses ke **Level 2 inti** (L2.1–L2.4)</a:t>
                      </a:r>
                    </a:p>
                  </a:txBody>
                  <a:tcPr anchor="ctr" marL="73152" marR="73152" marT="27432" marB="27432">
                    <a:solidFill>
                      <a:srgbClr val="F1F4F8"/>
                    </a:solidFill>
                  </a:tcPr>
                </a:tc>
                <a:tc>
                  <a:txBody>
                    <a:bodyPr/>
                    <a:lstStyle/>
                    <a:p>
                      <a:r>
                        <a:rPr sz="1300" b="0">
                          <a:solidFill>
                            <a:srgbClr val="222830"/>
                          </a:solidFill>
                          <a:latin typeface="Source Sans Pro"/>
                        </a:rPr>
                        <a:t>—</a:t>
                      </a:r>
                    </a:p>
                  </a:txBody>
                  <a:tcPr anchor="ctr" marL="73152" marR="73152" marT="27432" marB="27432">
                    <a:solidFill>
                      <a:srgbClr val="F1F4F8"/>
                    </a:solidFill>
                  </a:tcPr>
                </a:tc>
              </a:tr>
              <a:tr h="384048">
                <a:tc>
                  <a:txBody>
                    <a:bodyPr/>
                    <a:lstStyle/>
                    <a:p>
                      <a:r>
                        <a:rPr sz="1300" b="1">
                          <a:solidFill>
                            <a:srgbClr val="222830"/>
                          </a:solidFill>
                          <a:latin typeface="Source Sans Pro"/>
                        </a:rPr>
                        <a:t>Pendampingan 3 bulan dengan tinjauan bulanan</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r>
              <a:tr h="384048">
                <a:tc>
                  <a:txBody>
                    <a:bodyPr/>
                    <a:lstStyle/>
                    <a:p>
                      <a:r>
                        <a:rPr sz="1300" b="1">
                          <a:solidFill>
                            <a:srgbClr val="222830"/>
                          </a:solidFill>
                          <a:latin typeface="Source Sans Pro"/>
                        </a:rPr>
                        <a:t>Peninjauan status setelah kepatuhan ≥ 80% selama satu triwulan penuh</a:t>
                      </a:r>
                    </a:p>
                  </a:txBody>
                  <a:tcPr anchor="ctr" marL="73152" marR="73152" marT="27432" marB="27432">
                    <a:solidFill>
                      <a:srgbClr val="F1F4F8"/>
                    </a:solidFill>
                  </a:tcPr>
                </a:tc>
                <a:tc>
                  <a:txBody>
                    <a:bodyPr/>
                    <a:lstStyle/>
                    <a:p>
                      <a:r>
                        <a:rPr sz="1300" b="0">
                          <a:solidFill>
                            <a:srgbClr val="222830"/>
                          </a:solidFill>
                          <a:latin typeface="Source Sans Pro"/>
                        </a:rPr>
                        <a:t>—</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7.</a:t>
            </a:r>
          </a:p>
          <a:p>
            <a:pPr algn="l">
              <a:lnSpc>
                <a:spcPct val="110000"/>
              </a:lnSpc>
              <a:spcBef>
                <a:spcPts val="0"/>
              </a:spcBef>
              <a:spcAft>
                <a:spcPts val="600"/>
              </a:spcAft>
            </a:pPr>
            <a:r>
              <a:rPr sz="2600" b="1">
                <a:solidFill>
                  <a:srgbClr val="0F2B46"/>
                </a:solidFill>
                <a:latin typeface="Source Sans Pro"/>
              </a:rPr>
              <a:t>Pemilihan jalur Level 2</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Peserta dianjurkan menggunakan data jurnalnya sendiri</a:t>
            </a:r>
            <a:r>
              <a:rPr sz="1700" b="0">
                <a:solidFill>
                  <a:srgbClr val="222830"/>
                </a:solidFill>
                <a:latin typeface="Source Sans Pro"/>
              </a:rPr>
              <a:t> (L1.12 §4.6) sebagai dasar pemilihan, bukan preferensi atau tren.</a:t>
            </a:r>
          </a:p>
          <a:p>
            <a:pPr algn="l">
              <a:lnSpc>
                <a:spcPct val="120000"/>
              </a:lnSpc>
              <a:spcBef>
                <a:spcPts val="1000"/>
              </a:spcBef>
              <a:spcAft>
                <a:spcPts val="0"/>
              </a:spcAft>
            </a:pPr>
            <a:r>
              <a:rPr sz="1700" b="0">
                <a:solidFill>
                  <a:srgbClr val="222830"/>
                </a:solidFill>
                <a:latin typeface="Source Sans Pro"/>
              </a:rPr>
              <a:t>▪  Peserta memilih </a:t>
            </a:r>
            <a:r>
              <a:rPr sz="1700" b="1">
                <a:solidFill>
                  <a:srgbClr val="222830"/>
                </a:solidFill>
                <a:latin typeface="Source Sans Pro"/>
              </a:rPr>
              <a:t>satu</a:t>
            </a:r>
            <a:r>
              <a:rPr sz="1700" b="0">
                <a:solidFill>
                  <a:srgbClr val="222830"/>
                </a:solidFill>
                <a:latin typeface="Source Sans Pro"/>
              </a:rPr>
              <a:t> jalur utama.</a:t>
            </a:r>
          </a:p>
          <a:p>
            <a:pPr algn="l">
              <a:lnSpc>
                <a:spcPct val="120000"/>
              </a:lnSpc>
              <a:spcBef>
                <a:spcPts val="1000"/>
              </a:spcBef>
              <a:spcAft>
                <a:spcPts val="0"/>
              </a:spcAft>
            </a:pPr>
            <a:r>
              <a:rPr sz="1700" b="0">
                <a:solidFill>
                  <a:srgbClr val="222830"/>
                </a:solidFill>
                <a:latin typeface="Source Sans Pro"/>
              </a:rPr>
              <a:t>▪  Jalur kedua dapat diambil sebagai program pelengkap setelah jalur utama selesai hingga Level 3.</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8.</a:t>
            </a:r>
          </a:p>
          <a:p>
            <a:pPr algn="l">
              <a:lnSpc>
                <a:spcPct val="108000"/>
              </a:lnSpc>
              <a:spcBef>
                <a:spcPts val="0"/>
              </a:spcBef>
              <a:spcAft>
                <a:spcPts val="600"/>
              </a:spcAft>
            </a:pPr>
            <a:r>
              <a:rPr sz="3400" b="1">
                <a:solidFill>
                  <a:srgbClr val="FFFFFF"/>
                </a:solidFill>
                <a:latin typeface="Source Sans Pro"/>
              </a:rPr>
              <a:t>Panduan Persiapan untuk Peserta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8.</a:t>
            </a:r>
          </a:p>
          <a:p>
            <a:pPr algn="l">
              <a:lnSpc>
                <a:spcPct val="110000"/>
              </a:lnSpc>
              <a:spcBef>
                <a:spcPts val="0"/>
              </a:spcBef>
              <a:spcAft>
                <a:spcPts val="600"/>
              </a:spcAft>
            </a:pPr>
            <a:r>
              <a:rPr sz="2400" b="1">
                <a:solidFill>
                  <a:srgbClr val="0F2B46"/>
                </a:solidFill>
                <a:latin typeface="Source Sans Pro"/>
              </a:rPr>
              <a:t>Panduan Persiapan untuk Peserta</a:t>
            </a:r>
          </a:p>
        </p:txBody>
      </p:sp>
      <p:graphicFrame>
        <p:nvGraphicFramePr>
          <p:cNvPr id="4" name="Table 3"/>
          <p:cNvGraphicFramePr>
            <a:graphicFrameLocks noGrp="1"/>
          </p:cNvGraphicFramePr>
          <p:nvPr/>
        </p:nvGraphicFramePr>
        <p:xfrm>
          <a:off x="777240" y="1828800"/>
          <a:ext cx="10637215" cy="345643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Kesalahan</a:t>
                      </a:r>
                    </a:p>
                  </a:txBody>
                  <a:tcPr anchor="ctr" marL="73152" marR="73152">
                    <a:solidFill>
                      <a:srgbClr val="0F2B46"/>
                    </a:solidFill>
                  </a:tcPr>
                </a:tc>
                <a:tc>
                  <a:txBody>
                    <a:bodyPr/>
                    <a:lstStyle/>
                    <a:p>
                      <a:r>
                        <a:rPr sz="1300" b="1">
                          <a:solidFill>
                            <a:srgbClr val="FFFFFF"/>
                          </a:solidFill>
                          <a:latin typeface="Source Sans Pro"/>
                        </a:rPr>
                        <a:t>Dimensi terdampak</a:t>
                      </a:r>
                    </a:p>
                  </a:txBody>
                  <a:tcPr anchor="ctr" marL="73152" marR="73152">
                    <a:solidFill>
                      <a:srgbClr val="0F2B46"/>
                    </a:solidFill>
                  </a:tcPr>
                </a:tc>
              </a:tr>
              <a:tr h="384048">
                <a:tc>
                  <a:txBody>
                    <a:bodyPr/>
                    <a:lstStyle/>
                    <a:p>
                      <a:r>
                        <a:rPr sz="1300" b="1">
                          <a:solidFill>
                            <a:srgbClr val="222830"/>
                          </a:solidFill>
                          <a:latin typeface="Source Sans Pro"/>
                        </a:rPr>
                        <a:t>Alokasi ditebak, tidak diturunkan dari tujuan</a:t>
                      </a:r>
                    </a:p>
                  </a:txBody>
                  <a:tcPr anchor="ctr" marL="73152" marR="73152" marT="27432" marB="27432">
                    <a:solidFill>
                      <a:srgbClr val="FFFFFF"/>
                    </a:solidFill>
                  </a:tcPr>
                </a:tc>
                <a:tc>
                  <a:txBody>
                    <a:bodyPr/>
                    <a:lstStyle/>
                    <a:p>
                      <a:r>
                        <a:rPr sz="1300" b="0">
                          <a:solidFill>
                            <a:srgbClr val="222830"/>
                          </a:solidFill>
                          <a:latin typeface="Source Sans Pro"/>
                        </a:rPr>
                        <a:t>D3</a:t>
                      </a:r>
                    </a:p>
                  </a:txBody>
                  <a:tcPr anchor="ctr" marL="73152" marR="73152" marT="27432" marB="27432">
                    <a:solidFill>
                      <a:srgbClr val="FFFFFF"/>
                    </a:solidFill>
                  </a:tcPr>
                </a:tc>
              </a:tr>
              <a:tr h="384048">
                <a:tc>
                  <a:txBody>
                    <a:bodyPr/>
                    <a:lstStyle/>
                    <a:p>
                      <a:r>
                        <a:rPr sz="1300" b="1">
                          <a:solidFill>
                            <a:srgbClr val="222830"/>
                          </a:solidFill>
                          <a:latin typeface="Source Sans Pro"/>
                        </a:rPr>
                        <a:t>Skenario korelasi gagal dilewati dalam uji tekanan</a:t>
                      </a:r>
                    </a:p>
                  </a:txBody>
                  <a:tcPr anchor="ctr" marL="73152" marR="73152" marT="27432" marB="27432">
                    <a:solidFill>
                      <a:srgbClr val="F1F4F8"/>
                    </a:solidFill>
                  </a:tcPr>
                </a:tc>
                <a:tc>
                  <a:txBody>
                    <a:bodyPr/>
                    <a:lstStyle/>
                    <a:p>
                      <a:r>
                        <a:rPr sz="1300" b="0">
                          <a:solidFill>
                            <a:srgbClr val="222830"/>
                          </a:solidFill>
                          <a:latin typeface="Source Sans Pro"/>
                        </a:rPr>
                        <a:t>D4 → **menggugurkan**</a:t>
                      </a:r>
                    </a:p>
                  </a:txBody>
                  <a:tcPr anchor="ctr" marL="73152" marR="73152" marT="27432" marB="27432">
                    <a:solidFill>
                      <a:srgbClr val="F1F4F8"/>
                    </a:solidFill>
                  </a:tcPr>
                </a:tc>
              </a:tr>
              <a:tr h="384048">
                <a:tc>
                  <a:txBody>
                    <a:bodyPr/>
                    <a:lstStyle/>
                    <a:p>
                      <a:r>
                        <a:rPr sz="1300" b="1">
                          <a:solidFill>
                            <a:srgbClr val="222830"/>
                          </a:solidFill>
                          <a:latin typeface="Source Sans Pro"/>
                        </a:rPr>
                        <a:t>Jurnal tidak berjalan 60 hari</a:t>
                      </a:r>
                    </a:p>
                  </a:txBody>
                  <a:tcPr anchor="ctr" marL="73152" marR="73152" marT="27432" marB="27432">
                    <a:solidFill>
                      <a:srgbClr val="FFFFFF"/>
                    </a:solidFill>
                  </a:tcPr>
                </a:tc>
                <a:tc>
                  <a:txBody>
                    <a:bodyPr/>
                    <a:lstStyle/>
                    <a:p>
                      <a:r>
                        <a:rPr sz="1300" b="0">
                          <a:solidFill>
                            <a:srgbClr val="222830"/>
                          </a:solidFill>
                          <a:latin typeface="Source Sans Pro"/>
                        </a:rPr>
                        <a:t>D5 → **menggugurkan**</a:t>
                      </a:r>
                    </a:p>
                  </a:txBody>
                  <a:tcPr anchor="ctr" marL="73152" marR="73152" marT="27432" marB="27432">
                    <a:solidFill>
                      <a:srgbClr val="FFFFFF"/>
                    </a:solidFill>
                  </a:tcPr>
                </a:tc>
              </a:tr>
              <a:tr h="384048">
                <a:tc>
                  <a:txBody>
                    <a:bodyPr/>
                    <a:lstStyle/>
                    <a:p>
                      <a:r>
                        <a:rPr sz="1300" b="1">
                          <a:solidFill>
                            <a:srgbClr val="222830"/>
                          </a:solidFill>
                          <a:latin typeface="Source Sans Pro"/>
                        </a:rPr>
                        <a:t>Rekonsiliasi hanya mencocokkan aplikasi dengan laporan perantara</a:t>
                      </a:r>
                    </a:p>
                  </a:txBody>
                  <a:tcPr anchor="ctr" marL="73152" marR="73152" marT="27432" marB="27432">
                    <a:solidFill>
                      <a:srgbClr val="F1F4F8"/>
                    </a:solidFill>
                  </a:tcPr>
                </a:tc>
                <a:tc>
                  <a:txBody>
                    <a:bodyPr/>
                    <a:lstStyle/>
                    <a:p>
                      <a:r>
                        <a:rPr sz="1300" b="0">
                          <a:solidFill>
                            <a:srgbClr val="222830"/>
                          </a:solidFill>
                          <a:latin typeface="Source Sans Pro"/>
                        </a:rPr>
                        <a:t>D5</a:t>
                      </a:r>
                    </a:p>
                  </a:txBody>
                  <a:tcPr anchor="ctr" marL="73152" marR="73152" marT="27432" marB="27432">
                    <a:solidFill>
                      <a:srgbClr val="F1F4F8"/>
                    </a:solidFill>
                  </a:tcPr>
                </a:tc>
              </a:tr>
              <a:tr h="384048">
                <a:tc>
                  <a:txBody>
                    <a:bodyPr/>
                    <a:lstStyle/>
                    <a:p>
                      <a:r>
                        <a:rPr sz="1300" b="1">
                          <a:solidFill>
                            <a:srgbClr val="222830"/>
                          </a:solidFill>
                          <a:latin typeface="Source Sans Pro"/>
                        </a:rPr>
                        <a:t>Data instrumen dari materi pemasaran</a:t>
                      </a:r>
                    </a:p>
                  </a:txBody>
                  <a:tcPr anchor="ctr" marL="73152" marR="73152" marT="27432" marB="27432">
                    <a:solidFill>
                      <a:srgbClr val="FFFFFF"/>
                    </a:solidFill>
                  </a:tcPr>
                </a:tc>
                <a:tc>
                  <a:txBody>
                    <a:bodyPr/>
                    <a:lstStyle/>
                    <a:p>
                      <a:r>
                        <a:rPr sz="1300" b="0">
                          <a:solidFill>
                            <a:srgbClr val="222830"/>
                          </a:solidFill>
                          <a:latin typeface="Source Sans Pro"/>
                        </a:rPr>
                        <a:t>D2</a:t>
                      </a:r>
                    </a:p>
                  </a:txBody>
                  <a:tcPr anchor="ctr" marL="73152" marR="73152" marT="27432" marB="27432">
                    <a:solidFill>
                      <a:srgbClr val="FFFFFF"/>
                    </a:solidFill>
                  </a:tcPr>
                </a:tc>
              </a:tr>
              <a:tr h="384048">
                <a:tc>
                  <a:txBody>
                    <a:bodyPr/>
                    <a:lstStyle/>
                    <a:p>
                      <a:r>
                        <a:rPr sz="1300" b="1">
                          <a:solidFill>
                            <a:srgbClr val="222830"/>
                          </a:solidFill>
                          <a:latin typeface="Source Sans Pro"/>
                        </a:rPr>
                        <a:t>Tidak ada instrumen atau tujuan yang ditolak</a:t>
                      </a:r>
                    </a:p>
                  </a:txBody>
                  <a:tcPr anchor="ctr" marL="73152" marR="73152" marT="27432" marB="27432">
                    <a:solidFill>
                      <a:srgbClr val="F1F4F8"/>
                    </a:solidFill>
                  </a:tcPr>
                </a:tc>
                <a:tc>
                  <a:txBody>
                    <a:bodyPr/>
                    <a:lstStyle/>
                    <a:p>
                      <a:r>
                        <a:rPr sz="1300" b="0">
                          <a:solidFill>
                            <a:srgbClr val="222830"/>
                          </a:solidFill>
                          <a:latin typeface="Source Sans Pro"/>
                        </a:rPr>
                        <a:t>D6</a:t>
                      </a:r>
                    </a:p>
                  </a:txBody>
                  <a:tcPr anchor="ctr" marL="73152" marR="73152" marT="27432" marB="27432">
                    <a:solidFill>
                      <a:srgbClr val="F1F4F8"/>
                    </a:solidFill>
                  </a:tcPr>
                </a:tc>
              </a:tr>
              <a:tr h="384048">
                <a:tc>
                  <a:txBody>
                    <a:bodyPr/>
                    <a:lstStyle/>
                    <a:p>
                      <a:r>
                        <a:rPr sz="1300" b="1">
                          <a:solidFill>
                            <a:srgbClr val="222830"/>
                          </a:solidFill>
                          <a:latin typeface="Source Sans Pro"/>
                        </a:rPr>
                        <a:t>Tahun mundur rencana tidak dihitung</a:t>
                      </a:r>
                    </a:p>
                  </a:txBody>
                  <a:tcPr anchor="ctr" marL="73152" marR="73152" marT="27432" marB="27432">
                    <a:solidFill>
                      <a:srgbClr val="FFFFFF"/>
                    </a:solidFill>
                  </a:tcPr>
                </a:tc>
                <a:tc>
                  <a:txBody>
                    <a:bodyPr/>
                    <a:lstStyle/>
                    <a:p>
                      <a:r>
                        <a:rPr sz="1300" b="0">
                          <a:solidFill>
                            <a:srgbClr val="222830"/>
                          </a:solidFill>
                          <a:latin typeface="Source Sans Pro"/>
                        </a:rPr>
                        <a:t>D4</a:t>
                      </a:r>
                    </a:p>
                  </a:txBody>
                  <a:tcPr anchor="ctr" marL="73152" marR="73152" marT="27432" marB="27432">
                    <a:solidFill>
                      <a:srgbClr val="FFFFFF"/>
                    </a:solidFill>
                  </a:tcPr>
                </a:tc>
              </a:tr>
              <a:tr h="384048">
                <a:tc>
                  <a:txBody>
                    <a:bodyPr/>
                    <a:lstStyle/>
                    <a:p>
                      <a:r>
                        <a:rPr sz="1300" b="1">
                          <a:solidFill>
                            <a:srgbClr val="222830"/>
                          </a:solidFill>
                          <a:latin typeface="Source Sans Pro"/>
                        </a:rPr>
                        <a:t>Kuadran keberuntungan tidak diakui</a:t>
                      </a:r>
                    </a:p>
                  </a:txBody>
                  <a:tcPr anchor="ctr" marL="73152" marR="73152" marT="27432" marB="27432">
                    <a:solidFill>
                      <a:srgbClr val="F1F4F8"/>
                    </a:solidFill>
                  </a:tcPr>
                </a:tc>
                <a:tc>
                  <a:txBody>
                    <a:bodyPr/>
                    <a:lstStyle/>
                    <a:p>
                      <a:r>
                        <a:rPr sz="1300" b="0">
                          <a:solidFill>
                            <a:srgbClr val="222830"/>
                          </a:solidFill>
                          <a:latin typeface="Source Sans Pro"/>
                        </a:rPr>
                        <a:t>D6</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9.</a:t>
            </a:r>
          </a:p>
          <a:p>
            <a:pPr algn="l">
              <a:lnSpc>
                <a:spcPct val="108000"/>
              </a:lnSpc>
              <a:spcBef>
                <a:spcPts val="0"/>
              </a:spcBef>
              <a:spcAft>
                <a:spcPts val="600"/>
              </a:spcAft>
            </a:pPr>
            <a:r>
              <a:rPr sz="3400" b="1">
                <a:solidFill>
                  <a:srgbClr val="FFFFFF"/>
                </a:solidFill>
                <a:latin typeface="Source Sans Pro"/>
              </a:rPr>
              <a:t>Administrasi dan Penjaminan Mutu Asesmen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9.</a:t>
            </a:r>
          </a:p>
          <a:p>
            <a:pPr algn="l">
              <a:lnSpc>
                <a:spcPct val="110000"/>
              </a:lnSpc>
              <a:spcBef>
                <a:spcPts val="0"/>
              </a:spcBef>
              <a:spcAft>
                <a:spcPts val="600"/>
              </a:spcAft>
            </a:pPr>
            <a:r>
              <a:rPr sz="2400" b="1">
                <a:solidFill>
                  <a:srgbClr val="0F2B46"/>
                </a:solidFill>
                <a:latin typeface="Source Sans Pro"/>
              </a:rPr>
              <a:t>Administrasi dan Penjaminan Mutu Asesmen</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Aktivitas</a:t>
                      </a:r>
                    </a:p>
                  </a:txBody>
                  <a:tcPr anchor="ctr" marL="73152" marR="73152">
                    <a:solidFill>
                      <a:srgbClr val="0F2B46"/>
                    </a:solidFill>
                  </a:tcPr>
                </a:tc>
                <a:tc>
                  <a:txBody>
                    <a:bodyPr/>
                    <a:lstStyle/>
                    <a:p>
                      <a:r>
                        <a:rPr sz="1300" b="1">
                          <a:solidFill>
                            <a:srgbClr val="FFFFFF"/>
                          </a:solidFill>
                          <a:latin typeface="Source Sans Pro"/>
                        </a:rPr>
                        <a:t>Ketentuan Level 1</a:t>
                      </a:r>
                    </a:p>
                  </a:txBody>
                  <a:tcPr anchor="ctr" marL="73152" marR="73152">
                    <a:solidFill>
                      <a:srgbClr val="0F2B46"/>
                    </a:solidFill>
                  </a:tcPr>
                </a:tc>
              </a:tr>
              <a:tr h="384048">
                <a:tc>
                  <a:txBody>
                    <a:bodyPr/>
                    <a:lstStyle/>
                    <a:p>
                      <a:r>
                        <a:rPr sz="1300" b="1">
                          <a:solidFill>
                            <a:srgbClr val="222830"/>
                          </a:solidFill>
                          <a:latin typeface="Source Sans Pro"/>
                        </a:rPr>
                        <a:t>Penguji sidang</a:t>
                      </a:r>
                    </a:p>
                  </a:txBody>
                  <a:tcPr anchor="ctr" marL="73152" marR="73152" marT="27432" marB="27432">
                    <a:solidFill>
                      <a:srgbClr val="FFFFFF"/>
                    </a:solidFill>
                  </a:tcPr>
                </a:tc>
                <a:tc>
                  <a:txBody>
                    <a:bodyPr/>
                    <a:lstStyle/>
                    <a:p>
                      <a:r>
                        <a:rPr sz="1300" b="0">
                          <a:solidFill>
                            <a:srgbClr val="222830"/>
                          </a:solidFill>
                          <a:latin typeface="Source Sans Pro"/>
                        </a:rPr>
                        <a:t>**Dua penguji**, minimal satu belum pernah membimbing peserta tersebut</a:t>
                      </a:r>
                    </a:p>
                  </a:txBody>
                  <a:tcPr anchor="ctr" marL="73152" marR="73152" marT="27432" marB="27432">
                    <a:solidFill>
                      <a:srgbClr val="FFFFFF"/>
                    </a:solidFill>
                  </a:tcPr>
                </a:tc>
              </a:tr>
              <a:tr h="384048">
                <a:tc>
                  <a:txBody>
                    <a:bodyPr/>
                    <a:lstStyle/>
                    <a:p>
                      <a:r>
                        <a:rPr sz="1300" b="1">
                          <a:solidFill>
                            <a:srgbClr val="222830"/>
                          </a:solidFill>
                          <a:latin typeface="Source Sans Pro"/>
                        </a:rPr>
                        <a:t>Rekaman sidang</a:t>
                      </a:r>
                    </a:p>
                  </a:txBody>
                  <a:tcPr anchor="ctr" marL="73152" marR="73152" marT="27432" marB="27432">
                    <a:solidFill>
                      <a:srgbClr val="F1F4F8"/>
                    </a:solidFill>
                  </a:tcPr>
                </a:tc>
                <a:tc>
                  <a:txBody>
                    <a:bodyPr/>
                    <a:lstStyle/>
                    <a:p>
                      <a:r>
                        <a:rPr sz="1300" b="0">
                          <a:solidFill>
                            <a:srgbClr val="222830"/>
                          </a:solidFill>
                          <a:latin typeface="Source Sans Pro"/>
                        </a:rPr>
                        <a:t>Direkam dengan persetujuan peserta; disimpan untuk keperluan banding</a:t>
                      </a:r>
                    </a:p>
                  </a:txBody>
                  <a:tcPr anchor="ctr" marL="73152" marR="73152" marT="27432" marB="27432">
                    <a:solidFill>
                      <a:srgbClr val="F1F4F8"/>
                    </a:solidFill>
                  </a:tcPr>
                </a:tc>
              </a:tr>
              <a:tr h="384048">
                <a:tc>
                  <a:txBody>
                    <a:bodyPr/>
                    <a:lstStyle/>
                    <a:p>
                      <a:r>
                        <a:rPr sz="1300" b="1">
                          <a:solidFill>
                            <a:srgbClr val="222830"/>
                          </a:solidFill>
                          <a:latin typeface="Source Sans Pro"/>
                        </a:rPr>
                        <a:t>Anonimisasi</a:t>
                      </a:r>
                    </a:p>
                  </a:txBody>
                  <a:tcPr anchor="ctr" marL="73152" marR="73152" marT="27432" marB="27432">
                    <a:solidFill>
                      <a:srgbClr val="FFFFFF"/>
                    </a:solidFill>
                  </a:tcPr>
                </a:tc>
                <a:tc>
                  <a:txBody>
                    <a:bodyPr/>
                    <a:lstStyle/>
                    <a:p>
                      <a:r>
                        <a:rPr sz="1300" b="0">
                          <a:solidFill>
                            <a:srgbClr val="222830"/>
                          </a:solidFill>
                          <a:latin typeface="Source Sans Pro"/>
                        </a:rPr>
                        <a:t>Dokumen proyek dianonimkan untuk penilaian tertulis; identitas hanya terbuka pada sidang</a:t>
                      </a:r>
                    </a:p>
                  </a:txBody>
                  <a:tcPr anchor="ctr" marL="73152" marR="73152" marT="27432" marB="27432">
                    <a:solidFill>
                      <a:srgbClr val="FFFFFF"/>
                    </a:solidFill>
                  </a:tcPr>
                </a:tc>
              </a:tr>
              <a:tr h="384048">
                <a:tc>
                  <a:txBody>
                    <a:bodyPr/>
                    <a:lstStyle/>
                    <a:p>
                      <a:r>
                        <a:rPr sz="1300" b="1">
                          <a:solidFill>
                            <a:srgbClr val="222830"/>
                          </a:solidFill>
                          <a:latin typeface="Source Sans Pro"/>
                        </a:rPr>
                        <a:t>Kalibrasi penguji</a:t>
                      </a:r>
                    </a:p>
                  </a:txBody>
                  <a:tcPr anchor="ctr" marL="73152" marR="73152" marT="27432" marB="27432">
                    <a:solidFill>
                      <a:srgbClr val="F1F4F8"/>
                    </a:solidFill>
                  </a:tcPr>
                </a:tc>
                <a:tc>
                  <a:txBody>
                    <a:bodyPr/>
                    <a:lstStyle/>
                    <a:p>
                      <a:r>
                        <a:rPr sz="1300" b="0">
                          <a:solidFill>
                            <a:srgbClr val="222830"/>
                          </a:solidFill>
                          <a:latin typeface="Source Sans Pro"/>
                        </a:rPr>
                        <a:t>Sesi kalibrasi sebelum setiap periode ujian, menggunakan tiga proyek contoh</a:t>
                      </a:r>
                    </a:p>
                  </a:txBody>
                  <a:tcPr anchor="ctr" marL="73152" marR="73152" marT="27432" marB="27432">
                    <a:solidFill>
                      <a:srgbClr val="F1F4F8"/>
                    </a:solidFill>
                  </a:tcPr>
                </a:tc>
              </a:tr>
              <a:tr h="384048">
                <a:tc>
                  <a:txBody>
                    <a:bodyPr/>
                    <a:lstStyle/>
                    <a:p>
                      <a:r>
                        <a:rPr sz="1300" b="1">
                          <a:solidFill>
                            <a:srgbClr val="222830"/>
                          </a:solidFill>
                          <a:latin typeface="Source Sans Pro"/>
                        </a:rPr>
                        <a:t>Selisih penilaian</a:t>
                      </a:r>
                    </a:p>
                  </a:txBody>
                  <a:tcPr anchor="ctr" marL="73152" marR="73152" marT="27432" marB="27432">
                    <a:solidFill>
                      <a:srgbClr val="FFFFFF"/>
                    </a:solidFill>
                  </a:tcPr>
                </a:tc>
                <a:tc>
                  <a:txBody>
                    <a:bodyPr/>
                    <a:lstStyle/>
                    <a:p>
                      <a:r>
                        <a:rPr sz="1300" b="0">
                          <a:solidFill>
                            <a:srgbClr val="222830"/>
                          </a:solidFill>
                          <a:latin typeface="Source Sans Pro"/>
                        </a:rPr>
                        <a:t>Selisih &gt; 1 tingkat antar-penguji diselesaikan penguji ketiga</a:t>
                      </a:r>
                    </a:p>
                  </a:txBody>
                  <a:tcPr anchor="ctr" marL="73152" marR="73152" marT="27432" marB="27432">
                    <a:solidFill>
                      <a:srgbClr val="FFFFFF"/>
                    </a:solidFill>
                  </a:tcPr>
                </a:tc>
              </a:tr>
              <a:tr h="384048">
                <a:tc>
                  <a:txBody>
                    <a:bodyPr/>
                    <a:lstStyle/>
                    <a:p>
                      <a:r>
                        <a:rPr sz="1300" b="1">
                          <a:solidFill>
                            <a:srgbClr val="222830"/>
                          </a:solidFill>
                          <a:latin typeface="Source Sans Pro"/>
                        </a:rPr>
                        <a:t>Verifikasi jurnal</a:t>
                      </a:r>
                    </a:p>
                  </a:txBody>
                  <a:tcPr anchor="ctr" marL="73152" marR="73152" marT="27432" marB="27432">
                    <a:solidFill>
                      <a:srgbClr val="F1F4F8"/>
                    </a:solidFill>
                  </a:tcPr>
                </a:tc>
                <a:tc>
                  <a:txBody>
                    <a:bodyPr/>
                    <a:lstStyle/>
                    <a:p>
                      <a:r>
                        <a:rPr sz="1300" b="0">
                          <a:solidFill>
                            <a:srgbClr val="222830"/>
                          </a:solidFill>
                          <a:latin typeface="Source Sans Pro"/>
                        </a:rPr>
                        <a:t>Penguji memeriksa konsistensi tanggal jurnal dengan bukti transaksi</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