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menyelesaikan modul ini, peserta mampu:</a:t>
            </a:r>
          </a:p>
          <a:p/>
          <a:p>
            <a:r>
              <a:t>1. **Menjelaskan** dua sistem berpikir dan mengapa keputusan keuangan sering diambil oleh sistem yang salah. (C2) 2. **Mengidentifikasi** dua belas bias kognitif utama dalam pengambilan keputusan investasi beserta mekanismenya. (C2, C4) 3. **Mengenali** bias tersebut pada keputusan keuangannya sendiri di masa lalu. (C4) 4. **Merancang** mekanisme struktural yang mengurangi dampak bias — bukan mengandalkan kesadaran semata. (C6) 5. **Menerapkan** pemisahan penilaian proses dari penilaian hasil dalam evaluasi keputusan. (C5)</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Keluaran praktis modul ini. Peserta wajib menjawab seluruh butir **secara tertulis** sebelum setiap keputusan investasi yang melampaui ambang nilai yang ia tetapkan sendiri:</a:t>
            </a:r>
          </a:p>
          <a:p/>
          <a:p>
            <a:r>
              <a:t>1. Apa tesis saya, dalam satu kalimat? 2. Dari mana imbal hasil aset ini berasal? (L0.7) 3. Tujuan mana yang didanai keputusan ini, dan apa horizonnya? (L0.6) 4. Berapa ukuran posisinya, dan berapa persen kekayaan bersih likuid saya? 5. **Tiga alasan terkuat mengapa saya salah:** 6. Apa yang harus terjadi agar saya mengakui tesis saya salah? (syarat pembatalan) 7. Berapa kerugian maksimum yang saya terima, dan apakah saya sanggup? 8. Apakah keputusan ini dipicu oleh sesuatu yang saya lihat dalam 48 jam terakhir? Bila ya, **tunggu 48 jam.** 9. Apakah saya akan mengambil keputusan ini bila tidak ada seorang pun yang tahu? 10. Apakah keputusan ini melanggar butir mana pun dalam Pernyataan Kebijakan Pribadi saya?</a:t>
            </a:r>
          </a:p>
          <a:p/>
          <a:p>
            <a:r>
              <a:t>**Butir 9 dan 10 adalah yang paling sering menghentikan keputusan buruk.**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Ratna memiliki dua aset, masing-masing dibeli senilai Rp50.000.000:</a:t>
            </a:r>
          </a:p>
          <a:p/>
          <a:p>
            <a:r>
              <a:t>Ia membutuhkan **Rp30.000.000** untuk keperluan mendesak dan harus mencairkannya dari salah satu aset. Apa pun pilihannya, sisa portofolionya bernilai 65 + 32 - 30 = textbfRp67.000.000 — jadi keputusan ini **tidak** mengubah kekayaannya hari ini. Yang berubah hanyalah komposisinya.</a:t>
            </a:r>
          </a:p>
          <a:p/>
          <a:p>
            <a:r>
              <a:t>**Apa yang umumnya dilakukan:** mencairkan dari P. Alasan yang dirasakan — "mengamankan keuntungan"; alasan sebenarnya — mencairkan Q berarti **mewujudkan** kerugian, dan rasa sakitnya dihindari.</a:t>
            </a:r>
          </a:p>
          <a:p/>
          <a:p>
            <a:r>
              <a:t>**Analisis yang benar.** Harga beli adalah informasi historis yang tidak diketahui pasar dan tidak relevan bagi nilai aset. Pertanyaan yang benar hanya satu: **aset mana yang prospeknya lebih buruk dari titik ini?** Bila jawabannya Q, maka Q yang dicairkan — terlepas dari fakta bahwa ia merugi.</a:t>
            </a:r>
          </a:p>
          <a:p/>
          <a:p>
            <a:r>
              <a:t>**Biaya dari bias ini.** Misalkan dari titik ini 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Ratna memiliki dua aset, masing-masing dibeli senilai Rp50.000.000:</a:t>
            </a:r>
          </a:p>
          <a:p/>
          <a:p>
            <a:r>
              <a:t>Ia membutuhkan **Rp30.000.000** untuk keperluan mendesak dan harus mencairkannya dari salah satu aset. Apa pun pilihannya, sisa portofolionya bernilai 65 + 32 - 30 = textbfRp67.000.000 — jadi keputusan ini **tidak** mengubah kekayaannya hari ini. Yang berubah hanyalah komposisinya.</a:t>
            </a:r>
          </a:p>
          <a:p/>
          <a:p>
            <a:r>
              <a:t>**Apa yang umumnya dilakukan:** mencairkan dari P. Alasan yang dirasakan — "mengamankan keuntungan"; alasan sebenarnya — mencairkan Q berarti **mewujudkan** kerugian, dan rasa sakitnya dihindari.</a:t>
            </a:r>
          </a:p>
          <a:p/>
          <a:p>
            <a:r>
              <a:t>**Analisis yang benar.** Harga beli adalah informasi historis yang tidak diketahui pasar dan tidak relevan bagi nilai aset. Pertanyaan yang benar hanya satu: **aset mana yang prospeknya lebih buruk dari titik ini?** Bila jawabannya Q, maka Q yang dicairkan — terlepas dari fakta bahwa ia merugi.</a:t>
            </a:r>
          </a:p>
          <a:p/>
          <a:p>
            <a:r>
              <a:t>**Biaya dari bias ini.** Misalkan dari titik ini P</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Ratna memiliki dua aset, masing-masing dibeli senilai Rp50.000.000:</a:t>
            </a:r>
          </a:p>
          <a:p/>
          <a:p>
            <a:r>
              <a:t>Ia membutuhkan **Rp30.000.000** untuk keperluan mendesak dan harus mencairkannya dari salah satu aset. Apa pun pilihannya, sisa portofolionya bernilai 65 + 32 - 30 = textbfRp67.000.000 — jadi keputusan ini **tidak** mengubah kekayaannya hari ini. Yang berubah hanyalah komposisinya.</a:t>
            </a:r>
          </a:p>
          <a:p/>
          <a:p>
            <a:r>
              <a:t>**Apa yang umumnya dilakukan:** mencairkan dari P. Alasan yang dirasakan — "mengamankan keuntungan"; alasan sebenarnya — mencairkan Q berarti **mewujudkan** kerugian, dan rasa sakitnya dihindari.</a:t>
            </a:r>
          </a:p>
          <a:p/>
          <a:p>
            <a:r>
              <a:t>**Analisis yang benar.** Harga beli adalah informasi historis yang tidak diketahui pasar dan tidak relevan bagi nilai aset. Pertanyaan yang benar hanya satu: **aset mana yang prospeknya lebih buruk dari titik ini?** Bila jawabannya Q, maka Q yang dicairkan — terlepas dari fakta bahwa ia merugi.</a:t>
            </a:r>
          </a:p>
          <a:p/>
          <a:p>
            <a:r>
              <a:t>**Biaya dari bias ini.** Misalkan dari titik ini P</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Ratna memiliki dua aset, masing-masing dibeli senilai Rp50.000.000:</a:t>
            </a:r>
          </a:p>
          <a:p/>
          <a:p>
            <a:r>
              <a:t>Ia membutuhkan **Rp30.000.000** untuk keperluan mendesak dan harus mencairkannya dari salah satu aset. Apa pun pilihannya, sisa portofolionya bernilai 65 + 32 - 30 = textbfRp67.000.000 — jadi keputusan ini **tidak** mengubah kekayaannya hari ini. Yang berubah hanyalah komposisinya.</a:t>
            </a:r>
          </a:p>
          <a:p/>
          <a:p>
            <a:r>
              <a:t>**Apa yang umumnya dilakukan:** mencairkan dari P. Alasan yang dirasakan — "mengamankan keuntungan"; alasan sebenarnya — mencairkan Q berarti **mewujudkan** kerugian, dan rasa sakitnya dihindari.</a:t>
            </a:r>
          </a:p>
          <a:p/>
          <a:p>
            <a:r>
              <a:t>**Analisis yang benar.** Harga beli adalah informasi historis yang tidak diketahui pasar dan tidak relevan bagi nilai aset. Pertanyaan yang benar hanya satu: **aset mana yang prospeknya lebih buruk dari titik ini?** Bila jawabannya Q, maka Q yang dicairkan — terlepas dari fakta bahwa ia merugi.</a:t>
            </a:r>
          </a:p>
          <a:p/>
          <a:p>
            <a:r>
              <a:t>**Biaya dari bias ini.** Misalkan dari titik ini P</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Ratna memiliki dua aset, masing-masing dibeli senilai Rp50.000.000:</a:t>
            </a:r>
          </a:p>
          <a:p/>
          <a:p>
            <a:r>
              <a:t>Ia membutuhkan **Rp30.000.000** untuk keperluan mendesak dan harus mencairkannya dari salah satu aset. Apa pun pilihannya, sisa portofolionya bernilai 65 + 32 - 30 = textbfRp67.000.000 — jadi keputusan ini **tidak** mengubah kekayaannya hari ini. Yang berubah hanyalah komposisinya.</a:t>
            </a:r>
          </a:p>
          <a:p/>
          <a:p>
            <a:r>
              <a:t>**Apa yang umumnya dilakukan:** mencairkan dari P. Alasan yang dirasakan — "mengamankan keuntungan"; alasan sebenarnya — mencairkan Q berarti **mewujudkan** kerugian, dan rasa sakitnya dihindari.</a:t>
            </a:r>
          </a:p>
          <a:p/>
          <a:p>
            <a:r>
              <a:t>**Analisis yang benar.** Harga beli adalah informasi historis yang tidak diketahui pasar dan tidak relevan bagi nilai aset. Pertanyaan yang benar hanya satu: **aset mana yang prospeknya lebih buruk dari titik ini?** Bila jawabannya Q, maka Q yang dicairkan — terlepas dari fakta bahwa ia merugi.</a:t>
            </a:r>
          </a:p>
          <a:p/>
          <a:p>
            <a:r>
              <a:t>**Biaya dari bias ini.** Misalkan dari titik ini P</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**Bagian A — Audit keputusan masa lalu.** Pilih **lima** keputusan keuangan Anda dalam 3 tahun terakhir (boleh termasuk keputusan tidak berinvestasi). Untuk masing-masing, isi: konteks, keputusan, alasan yang dirasakan saat itu, hasilnya, dan **bias mana yang kemungkinan bekerja**.</a:t>
            </a:r>
          </a:p>
          <a:p/>
          <a:p>
            <a:r>
              <a:t>**Bagian B — Profil bias pribadi.** Dari Bagian A, identifikasi **tiga bias yang paling sering muncul pada diri Anda**. Untuk masing-masing: pemicunya, wujudnya, dan biaya yang sudah ditimbulkannya (dalam Rupiah bila dapat diperkirakan).</a:t>
            </a:r>
          </a:p>
          <a:p/>
          <a:p>
            <a:r>
              <a:t>**Bagian C — Matriks proses-hasil.** Petakan kelima keputusan Bagian A ke dalam matriks §4.3. Identifikasi keputusan mana yang berada di kuadran "keberuntungan" — dan akui secara terbuka.</a:t>
            </a:r>
          </a:p>
          <a:p/>
          <a:p>
            <a:r>
              <a:t>**Bagian D — Rancangan penangkal struktural.** Untuk setiap bias di Bagian B, rancang **satu mekanisme struktural** (bukan niat) yang akan Anda pasang. Sebutkan: apa mekanismenya, bagaimana ia berjalan tanpa Anda ingat, dan bagaimana Anda akan tahu bila ia gagal.</a:t>
            </a:r>
          </a:p>
          <a:p/>
          <a:p>
            <a:r>
              <a:t>**Bagian E — Daftar Periksa Pra-Keputusan pribadi.** Sesuaikan sepuluh butir §4.5 dengan keadaan Anda. Tetapkan ambang nilai yang mewajibkan daftar ini dijalankan. Cetak dan letakkan di tempat yang terlihat.</a:t>
            </a:r>
          </a:p>
          <a:p/>
          <a:p>
            <a:r>
              <a:t>**Bagian F — 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Psikologi Uang dan Bias Kognitif</a:t>
            </a:r>
          </a:p>
          <a:p>
            <a:pPr algn="l">
              <a:lnSpc>
                <a:spcPct val="115000"/>
              </a:lnSpc>
              <a:spcBef>
                <a:spcPts val="0"/>
              </a:spcBef>
              <a:spcAft>
                <a:spcPts val="600"/>
              </a:spcAft>
            </a:pPr>
            <a:r>
              <a:rPr sz="1600" b="0">
                <a:solidFill>
                  <a:srgbClr val="A8BED6"/>
                </a:solidFill>
                <a:latin typeface="Source Sans Pro"/>
              </a:rPr>
              <a:t>Level 0 · Fondasi · Pilar P1 Perilaku &amp; Literasi Keuangan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Setelah modul ini, peserta mampu</a:t>
            </a:r>
          </a:p>
          <a:p>
            <a:pPr algn="l">
              <a:lnSpc>
                <a:spcPct val="110000"/>
              </a:lnSpc>
              <a:spcBef>
                <a:spcPts val="0"/>
              </a:spcBef>
              <a:spcAft>
                <a:spcPts val="600"/>
              </a:spcAft>
            </a:pPr>
            <a:r>
              <a:rPr sz="2600" b="1">
                <a:solidFill>
                  <a:srgbClr val="0F2B46"/>
                </a:solidFill>
                <a:latin typeface="Source Sans Pro"/>
              </a:rPr>
              <a:t>Capaian Pembelajaran Modul</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Menjelaskan</a:t>
            </a:r>
            <a:r>
              <a:rPr sz="1700" b="0">
                <a:solidFill>
                  <a:srgbClr val="222830"/>
                </a:solidFill>
                <a:latin typeface="Source Sans Pro"/>
              </a:rPr>
              <a:t> dua sistem berpikir dan mengapa keputusan keuangan sering diambil oleh sistem yang salah. (C2)</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Mengidentifikasi</a:t>
            </a:r>
            <a:r>
              <a:rPr sz="1700" b="0">
                <a:solidFill>
                  <a:srgbClr val="222830"/>
                </a:solidFill>
                <a:latin typeface="Source Sans Pro"/>
              </a:rPr>
              <a:t> dua belas bias kognitif utama dalam pengambilan keputusan investasi beserta mekanismenya. (C2, C4)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Mengenali</a:t>
            </a:r>
            <a:r>
              <a:rPr sz="1700" b="0">
                <a:solidFill>
                  <a:srgbClr val="222830"/>
                </a:solidFill>
                <a:latin typeface="Source Sans Pro"/>
              </a:rPr>
              <a:t> bias tersebut pada keputusan keuangannya sendiri di masa lalu. (C4)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Merancang</a:t>
            </a:r>
            <a:r>
              <a:rPr sz="1700" b="0">
                <a:solidFill>
                  <a:srgbClr val="222830"/>
                </a:solidFill>
                <a:latin typeface="Source Sans Pro"/>
              </a:rPr>
              <a:t> mekanisme struktural yang mengurangi dampak bias — bukan mengandalkan kesadaran semata. (C6)</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Menerapkan</a:t>
            </a:r>
            <a:r>
              <a:rPr sz="1700" b="0">
                <a:solidFill>
                  <a:srgbClr val="222830"/>
                </a:solidFill>
                <a:latin typeface="Source Sans Pro"/>
              </a:rPr>
              <a:t> pemisahan penilaian proses dari penilaian hasil dalam evaluasi keputusan. (C5)</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731520"/>
          </a:xfrm>
          <a:prstGeom prst="rect">
            <a:avLst/>
          </a:prstGeom>
          <a:noFill/>
        </p:spPr>
        <p:txBody>
          <a:bodyPr wrap="square" lIns="0" rIns="0" tIns="0" bIns="0">
            <a:spAutoFit/>
          </a:bodyPr>
          <a:lstStyle/>
          <a:p>
            <a:pPr algn="l">
              <a:lnSpc>
                <a:spcPct val="115000"/>
              </a:lnSpc>
              <a:spcBef>
                <a:spcPts val="0"/>
              </a:spcBef>
              <a:spcAft>
                <a:spcPts val="600"/>
              </a:spcAft>
            </a:pPr>
            <a:r>
              <a:rPr sz="2400" b="1">
                <a:solidFill>
                  <a:srgbClr val="0F2B46"/>
                </a:solidFill>
                <a:latin typeface="Source Sans Pro"/>
              </a:rPr>
              <a:t>Peta Konsep</a:t>
            </a:r>
          </a:p>
        </p:txBody>
      </p:sp>
      <p:sp>
        <p:nvSpPr>
          <p:cNvPr id="4" name="TextBox 3"/>
          <p:cNvSpPr txBox="1"/>
          <p:nvPr/>
        </p:nvSpPr>
        <p:spPr>
          <a:xfrm>
            <a:off x="777240" y="1737360"/>
            <a:ext cx="10637215" cy="4343400"/>
          </a:xfrm>
          <a:prstGeom prst="rect">
            <a:avLst/>
          </a:prstGeom>
          <a:noFill/>
        </p:spPr>
        <p:txBody>
          <a:bodyPr wrap="square" lIns="0" rIns="0" tIns="0" bIns="0">
            <a:spAutoFit/>
          </a:bodyPr>
          <a:lstStyle/>
          <a:p>
            <a:pPr algn="l">
              <a:lnSpc>
                <a:spcPct val="105000"/>
              </a:lnSpc>
              <a:spcBef>
                <a:spcPts val="0"/>
              </a:spcBef>
              <a:spcAft>
                <a:spcPts val="100"/>
              </a:spcAft>
            </a:pPr>
            <a:r>
              <a:rPr sz="1100" b="0">
                <a:solidFill>
                  <a:srgbClr val="222830"/>
                </a:solidFill>
                <a:latin typeface="Menlo"/>
              </a:rPr>
              <a:t>              DUA SISTEM BERPIKIR</a:t>
            </a:r>
          </a:p>
          <a:p>
            <a:pPr algn="l">
              <a:lnSpc>
                <a:spcPct val="105000"/>
              </a:lnSpc>
              <a:spcBef>
                <a:spcPts val="0"/>
              </a:spcBef>
              <a:spcAft>
                <a:spcPts val="100"/>
              </a:spcAft>
            </a:pPr>
            <a:r>
              <a:rPr sz="1100" b="0">
                <a:solidFill>
                  <a:srgbClr val="222830"/>
                </a:solidFill>
                <a:latin typeface="Menlo"/>
              </a:rPr>
              <a:t>          Sistem 1 (cepat, otomatis, emosional)</a:t>
            </a:r>
          </a:p>
          <a:p>
            <a:pPr algn="l">
              <a:lnSpc>
                <a:spcPct val="105000"/>
              </a:lnSpc>
              <a:spcBef>
                <a:spcPts val="0"/>
              </a:spcBef>
              <a:spcAft>
                <a:spcPts val="100"/>
              </a:spcAft>
            </a:pPr>
            <a:r>
              <a:rPr sz="1100" b="0">
                <a:solidFill>
                  <a:srgbClr val="222830"/>
                </a:solidFill>
                <a:latin typeface="Menlo"/>
              </a:rPr>
              <a:t>          Sistem 2 (lambat, sadar, analitis)</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keputusan finansial sering diambil Sistem 1</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BIAS PERSEPSI   BIAS KEPUTUSAN   BIAS SOSIAL    BIAS EVALUASI</a:t>
            </a:r>
          </a:p>
          <a:p>
            <a:pPr algn="l">
              <a:lnSpc>
                <a:spcPct val="105000"/>
              </a:lnSpc>
              <a:spcBef>
                <a:spcPts val="0"/>
              </a:spcBef>
              <a:spcAft>
                <a:spcPts val="100"/>
              </a:spcAft>
            </a:pPr>
            <a:r>
              <a:rPr sz="1100" b="0">
                <a:solidFill>
                  <a:srgbClr val="222830"/>
                </a:solidFill>
                <a:latin typeface="Menlo"/>
              </a:rPr>
              <a:t>   jangkar         rugi-untung      kawanan        hasil</a:t>
            </a:r>
          </a:p>
          <a:p>
            <a:pPr algn="l">
              <a:lnSpc>
                <a:spcPct val="105000"/>
              </a:lnSpc>
              <a:spcBef>
                <a:spcPts val="0"/>
              </a:spcBef>
              <a:spcAft>
                <a:spcPts val="100"/>
              </a:spcAft>
            </a:pPr>
            <a:r>
              <a:rPr sz="1100" b="0">
                <a:solidFill>
                  <a:srgbClr val="222830"/>
                </a:solidFill>
                <a:latin typeface="Menlo"/>
              </a:rPr>
              <a:t>   ketersediaan    status quo       FOMO           hindsight</a:t>
            </a:r>
          </a:p>
          <a:p>
            <a:pPr algn="l">
              <a:lnSpc>
                <a:spcPct val="105000"/>
              </a:lnSpc>
              <a:spcBef>
                <a:spcPts val="0"/>
              </a:spcBef>
              <a:spcAft>
                <a:spcPts val="100"/>
              </a:spcAft>
            </a:pPr>
            <a:r>
              <a:rPr sz="1100" b="0">
                <a:solidFill>
                  <a:srgbClr val="222830"/>
                </a:solidFill>
                <a:latin typeface="Menlo"/>
              </a:rPr>
              <a:t>   konfirmasi      biaya hangus     otoritas       atribusi diri</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PENANGKAL STRUKTURAL</a:t>
            </a:r>
          </a:p>
          <a:p>
            <a:pPr algn="l">
              <a:lnSpc>
                <a:spcPct val="105000"/>
              </a:lnSpc>
              <a:spcBef>
                <a:spcPts val="0"/>
              </a:spcBef>
              <a:spcAft>
                <a:spcPts val="100"/>
              </a:spcAft>
            </a:pPr>
            <a:r>
              <a:rPr sz="1100" b="0">
                <a:solidFill>
                  <a:srgbClr val="222830"/>
                </a:solidFill>
                <a:latin typeface="Menlo"/>
              </a:rPr>
              <a:t>        aturan tertulis · otomatisasi · jeda ·</a:t>
            </a:r>
          </a:p>
          <a:p>
            <a:pPr algn="l">
              <a:lnSpc>
                <a:spcPct val="105000"/>
              </a:lnSpc>
              <a:spcBef>
                <a:spcPts val="0"/>
              </a:spcBef>
              <a:spcAft>
                <a:spcPts val="100"/>
              </a:spcAft>
            </a:pPr>
            <a:r>
              <a:rPr sz="1100" b="0">
                <a:solidFill>
                  <a:srgbClr val="222830"/>
                </a:solidFill>
                <a:latin typeface="Menlo"/>
              </a:rPr>
              <a:t>        jurnal · pra-mortem · pihak ketiga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Mengapa orang pintar mengambil keputusan keuangan yang buruk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400" b="1">
                <a:solidFill>
                  <a:srgbClr val="0F2B46"/>
                </a:solidFill>
                <a:latin typeface="Source Sans Pro"/>
              </a:rPr>
              <a:t>Mengapa orang pintar mengambil keputusan keuangan yang buruk</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 </a:t>
                      </a:r>
                    </a:p>
                  </a:txBody>
                  <a:tcPr anchor="ctr" marL="73152" marR="73152">
                    <a:solidFill>
                      <a:srgbClr val="0F2B46"/>
                    </a:solidFill>
                  </a:tcPr>
                </a:tc>
                <a:tc>
                  <a:txBody>
                    <a:bodyPr/>
                    <a:lstStyle/>
                    <a:p>
                      <a:r>
                        <a:rPr sz="1300" b="1">
                          <a:solidFill>
                            <a:srgbClr val="FFFFFF"/>
                          </a:solidFill>
                          <a:latin typeface="Source Sans Pro"/>
                        </a:rPr>
                        <a:t>Sistem 1</a:t>
                      </a:r>
                    </a:p>
                  </a:txBody>
                  <a:tcPr anchor="ctr" marL="73152" marR="73152">
                    <a:solidFill>
                      <a:srgbClr val="0F2B46"/>
                    </a:solidFill>
                  </a:tcPr>
                </a:tc>
                <a:tc>
                  <a:txBody>
                    <a:bodyPr/>
                    <a:lstStyle/>
                    <a:p>
                      <a:r>
                        <a:rPr sz="1300" b="1">
                          <a:solidFill>
                            <a:srgbClr val="FFFFFF"/>
                          </a:solidFill>
                          <a:latin typeface="Source Sans Pro"/>
                        </a:rPr>
                        <a:t>Sistem 2</a:t>
                      </a:r>
                    </a:p>
                  </a:txBody>
                  <a:tcPr anchor="ctr" marL="73152" marR="73152">
                    <a:solidFill>
                      <a:srgbClr val="0F2B46"/>
                    </a:solidFill>
                  </a:tcPr>
                </a:tc>
              </a:tr>
              <a:tr h="384048">
                <a:tc>
                  <a:txBody>
                    <a:bodyPr/>
                    <a:lstStyle/>
                    <a:p>
                      <a:r>
                        <a:rPr sz="1300" b="1">
                          <a:solidFill>
                            <a:srgbClr val="222830"/>
                          </a:solidFill>
                          <a:latin typeface="Source Sans Pro"/>
                        </a:rPr>
                        <a:t>Kecepatan</a:t>
                      </a:r>
                    </a:p>
                  </a:txBody>
                  <a:tcPr anchor="ctr" marL="73152" marR="73152" marT="27432" marB="27432">
                    <a:solidFill>
                      <a:srgbClr val="FFFFFF"/>
                    </a:solidFill>
                  </a:tcPr>
                </a:tc>
                <a:tc>
                  <a:txBody>
                    <a:bodyPr/>
                    <a:lstStyle/>
                    <a:p>
                      <a:r>
                        <a:rPr sz="1300" b="0">
                          <a:solidFill>
                            <a:srgbClr val="222830"/>
                          </a:solidFill>
                          <a:latin typeface="Source Sans Pro"/>
                        </a:rPr>
                        <a:t>Cepat, otomatis</a:t>
                      </a:r>
                    </a:p>
                  </a:txBody>
                  <a:tcPr anchor="ctr" marL="73152" marR="73152" marT="27432" marB="27432">
                    <a:solidFill>
                      <a:srgbClr val="FFFFFF"/>
                    </a:solidFill>
                  </a:tcPr>
                </a:tc>
                <a:tc>
                  <a:txBody>
                    <a:bodyPr/>
                    <a:lstStyle/>
                    <a:p>
                      <a:r>
                        <a:rPr sz="1300" b="0">
                          <a:solidFill>
                            <a:srgbClr val="222830"/>
                          </a:solidFill>
                          <a:latin typeface="Source Sans Pro"/>
                        </a:rPr>
                        <a:t>Lambat, disengaja</a:t>
                      </a:r>
                    </a:p>
                  </a:txBody>
                  <a:tcPr anchor="ctr" marL="73152" marR="73152" marT="27432" marB="27432">
                    <a:solidFill>
                      <a:srgbClr val="FFFFFF"/>
                    </a:solidFill>
                  </a:tcPr>
                </a:tc>
              </a:tr>
              <a:tr h="384048">
                <a:tc>
                  <a:txBody>
                    <a:bodyPr/>
                    <a:lstStyle/>
                    <a:p>
                      <a:r>
                        <a:rPr sz="1300" b="1">
                          <a:solidFill>
                            <a:srgbClr val="222830"/>
                          </a:solidFill>
                          <a:latin typeface="Source Sans Pro"/>
                        </a:rPr>
                        <a:t>Usaha</a:t>
                      </a:r>
                    </a:p>
                  </a:txBody>
                  <a:tcPr anchor="ctr" marL="73152" marR="73152" marT="27432" marB="27432">
                    <a:solidFill>
                      <a:srgbClr val="F1F4F8"/>
                    </a:solidFill>
                  </a:tcPr>
                </a:tc>
                <a:tc>
                  <a:txBody>
                    <a:bodyPr/>
                    <a:lstStyle/>
                    <a:p>
                      <a:r>
                        <a:rPr sz="1300" b="0">
                          <a:solidFill>
                            <a:srgbClr val="222830"/>
                          </a:solidFill>
                          <a:latin typeface="Source Sans Pro"/>
                        </a:rPr>
                        <a:t>Nyaris tanpa usaha</a:t>
                      </a:r>
                    </a:p>
                  </a:txBody>
                  <a:tcPr anchor="ctr" marL="73152" marR="73152" marT="27432" marB="27432">
                    <a:solidFill>
                      <a:srgbClr val="F1F4F8"/>
                    </a:solidFill>
                  </a:tcPr>
                </a:tc>
                <a:tc>
                  <a:txBody>
                    <a:bodyPr/>
                    <a:lstStyle/>
                    <a:p>
                      <a:r>
                        <a:rPr sz="1300" b="0">
                          <a:solidFill>
                            <a:srgbClr val="222830"/>
                          </a:solidFill>
                          <a:latin typeface="Source Sans Pro"/>
                        </a:rPr>
                        <a:t>Menuntut perhatian</a:t>
                      </a:r>
                    </a:p>
                  </a:txBody>
                  <a:tcPr anchor="ctr" marL="73152" marR="73152" marT="27432" marB="27432">
                    <a:solidFill>
                      <a:srgbClr val="F1F4F8"/>
                    </a:solidFill>
                  </a:tcPr>
                </a:tc>
              </a:tr>
              <a:tr h="384048">
                <a:tc>
                  <a:txBody>
                    <a:bodyPr/>
                    <a:lstStyle/>
                    <a:p>
                      <a:r>
                        <a:rPr sz="1300" b="1">
                          <a:solidFill>
                            <a:srgbClr val="222830"/>
                          </a:solidFill>
                          <a:latin typeface="Source Sans Pro"/>
                        </a:rPr>
                        <a:t>Sifat</a:t>
                      </a:r>
                    </a:p>
                  </a:txBody>
                  <a:tcPr anchor="ctr" marL="73152" marR="73152" marT="27432" marB="27432">
                    <a:solidFill>
                      <a:srgbClr val="FFFFFF"/>
                    </a:solidFill>
                  </a:tcPr>
                </a:tc>
                <a:tc>
                  <a:txBody>
                    <a:bodyPr/>
                    <a:lstStyle/>
                    <a:p>
                      <a:r>
                        <a:rPr sz="1300" b="0">
                          <a:solidFill>
                            <a:srgbClr val="222830"/>
                          </a:solidFill>
                          <a:latin typeface="Source Sans Pro"/>
                        </a:rPr>
                        <a:t>Intuitif, emosional</a:t>
                      </a:r>
                    </a:p>
                  </a:txBody>
                  <a:tcPr anchor="ctr" marL="73152" marR="73152" marT="27432" marB="27432">
                    <a:solidFill>
                      <a:srgbClr val="FFFFFF"/>
                    </a:solidFill>
                  </a:tcPr>
                </a:tc>
                <a:tc>
                  <a:txBody>
                    <a:bodyPr/>
                    <a:lstStyle/>
                    <a:p>
                      <a:r>
                        <a:rPr sz="1300" b="0">
                          <a:solidFill>
                            <a:srgbClr val="222830"/>
                          </a:solidFill>
                          <a:latin typeface="Source Sans Pro"/>
                        </a:rPr>
                        <a:t>Analitis, logis</a:t>
                      </a:r>
                    </a:p>
                  </a:txBody>
                  <a:tcPr anchor="ctr" marL="73152" marR="73152" marT="27432" marB="27432">
                    <a:solidFill>
                      <a:srgbClr val="FFFFFF"/>
                    </a:solidFill>
                  </a:tcPr>
                </a:tc>
              </a:tr>
              <a:tr h="384048">
                <a:tc>
                  <a:txBody>
                    <a:bodyPr/>
                    <a:lstStyle/>
                    <a:p>
                      <a:r>
                        <a:rPr sz="1300" b="1">
                          <a:solidFill>
                            <a:srgbClr val="222830"/>
                          </a:solidFill>
                          <a:latin typeface="Source Sans Pro"/>
                        </a:rPr>
                        <a:t>Kapan aktif</a:t>
                      </a:r>
                    </a:p>
                  </a:txBody>
                  <a:tcPr anchor="ctr" marL="73152" marR="73152" marT="27432" marB="27432">
                    <a:solidFill>
                      <a:srgbClr val="F1F4F8"/>
                    </a:solidFill>
                  </a:tcPr>
                </a:tc>
                <a:tc>
                  <a:txBody>
                    <a:bodyPr/>
                    <a:lstStyle/>
                    <a:p>
                      <a:r>
                        <a:rPr sz="1300" b="0">
                          <a:solidFill>
                            <a:srgbClr val="222830"/>
                          </a:solidFill>
                          <a:latin typeface="Source Sans Pro"/>
                        </a:rPr>
                        <a:t>Hampir selalu</a:t>
                      </a:r>
                    </a:p>
                  </a:txBody>
                  <a:tcPr anchor="ctr" marL="73152" marR="73152" marT="27432" marB="27432">
                    <a:solidFill>
                      <a:srgbClr val="F1F4F8"/>
                    </a:solidFill>
                  </a:tcPr>
                </a:tc>
                <a:tc>
                  <a:txBody>
                    <a:bodyPr/>
                    <a:lstStyle/>
                    <a:p>
                      <a:r>
                        <a:rPr sz="1300" b="0">
                          <a:solidFill>
                            <a:srgbClr val="222830"/>
                          </a:solidFill>
                          <a:latin typeface="Source Sans Pro"/>
                        </a:rPr>
                        <a:t>Hanya bila sengaja dinyalakan</a:t>
                      </a:r>
                    </a:p>
                  </a:txBody>
                  <a:tcPr anchor="ctr" marL="73152" marR="73152" marT="27432" marB="27432">
                    <a:solidFill>
                      <a:srgbClr val="F1F4F8"/>
                    </a:solidFill>
                  </a:tcPr>
                </a:tc>
              </a:tr>
              <a:tr h="384048">
                <a:tc>
                  <a:txBody>
                    <a:bodyPr/>
                    <a:lstStyle/>
                    <a:p>
                      <a:r>
                        <a:rPr sz="1300" b="1">
                          <a:solidFill>
                            <a:srgbClr val="222830"/>
                          </a:solidFill>
                          <a:latin typeface="Source Sans Pro"/>
                        </a:rPr>
                        <a:t>Pada investasi</a:t>
                      </a:r>
                    </a:p>
                  </a:txBody>
                  <a:tcPr anchor="ctr" marL="73152" marR="73152" marT="27432" marB="27432">
                    <a:solidFill>
                      <a:srgbClr val="FFFFFF"/>
                    </a:solidFill>
                  </a:tcPr>
                </a:tc>
                <a:tc>
                  <a:txBody>
                    <a:bodyPr/>
                    <a:lstStyle/>
                    <a:p>
                      <a:r>
                        <a:rPr sz="1300" b="0">
                          <a:solidFill>
                            <a:srgbClr val="222830"/>
                          </a:solidFill>
                          <a:latin typeface="Source Sans Pro"/>
                        </a:rPr>
                        <a:t>"Harganya turun, jual!"</a:t>
                      </a:r>
                    </a:p>
                  </a:txBody>
                  <a:tcPr anchor="ctr" marL="73152" marR="73152" marT="27432" marB="27432">
                    <a:solidFill>
                      <a:srgbClr val="FFFFFF"/>
                    </a:solidFill>
                  </a:tcPr>
                </a:tc>
                <a:tc>
                  <a:txBody>
                    <a:bodyPr/>
                    <a:lstStyle/>
                    <a:p>
                      <a:r>
                        <a:rPr sz="1300" b="0">
                          <a:solidFill>
                            <a:srgbClr val="222830"/>
                          </a:solidFill>
                          <a:latin typeface="Source Sans Pro"/>
                        </a:rPr>
                        <a:t>"Apakah tesis saya berubah?"</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Dua belas bias utama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Matriks proses versus hasil</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400" b="1">
                <a:solidFill>
                  <a:srgbClr val="0F2B46"/>
                </a:solidFill>
                <a:latin typeface="Source Sans Pro"/>
              </a:rPr>
              <a:t>Matriks proses versus hasil</a:t>
            </a:r>
          </a:p>
        </p:txBody>
      </p:sp>
      <p:graphicFrame>
        <p:nvGraphicFramePr>
          <p:cNvPr id="4" name="Table 3"/>
          <p:cNvGraphicFramePr>
            <a:graphicFrameLocks noGrp="1"/>
          </p:cNvGraphicFramePr>
          <p:nvPr/>
        </p:nvGraphicFramePr>
        <p:xfrm>
          <a:off x="777240" y="1828800"/>
          <a:ext cx="10637215" cy="1152144"/>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 </a:t>
                      </a:r>
                    </a:p>
                  </a:txBody>
                  <a:tcPr anchor="ctr" marL="73152" marR="73152">
                    <a:solidFill>
                      <a:srgbClr val="0F2B46"/>
                    </a:solidFill>
                  </a:tcPr>
                </a:tc>
                <a:tc>
                  <a:txBody>
                    <a:bodyPr/>
                    <a:lstStyle/>
                    <a:p>
                      <a:r>
                        <a:rPr sz="1300" b="1">
                          <a:solidFill>
                            <a:srgbClr val="FFFFFF"/>
                          </a:solidFill>
                          <a:latin typeface="Source Sans Pro"/>
                        </a:rPr>
                        <a:t>**Hasil Baik**</a:t>
                      </a:r>
                    </a:p>
                  </a:txBody>
                  <a:tcPr anchor="ctr" marL="73152" marR="73152">
                    <a:solidFill>
                      <a:srgbClr val="0F2B46"/>
                    </a:solidFill>
                  </a:tcPr>
                </a:tc>
                <a:tc>
                  <a:txBody>
                    <a:bodyPr/>
                    <a:lstStyle/>
                    <a:p>
                      <a:r>
                        <a:rPr sz="1300" b="1">
                          <a:solidFill>
                            <a:srgbClr val="FFFFFF"/>
                          </a:solidFill>
                          <a:latin typeface="Source Sans Pro"/>
                        </a:rPr>
                        <a:t>**Hasil Buruk**</a:t>
                      </a:r>
                    </a:p>
                  </a:txBody>
                  <a:tcPr anchor="ctr" marL="73152" marR="73152">
                    <a:solidFill>
                      <a:srgbClr val="0F2B46"/>
                    </a:solidFill>
                  </a:tcPr>
                </a:tc>
              </a:tr>
              <a:tr h="384048">
                <a:tc>
                  <a:txBody>
                    <a:bodyPr/>
                    <a:lstStyle/>
                    <a:p>
                      <a:r>
                        <a:rPr sz="1300" b="1">
                          <a:solidFill>
                            <a:srgbClr val="222830"/>
                          </a:solidFill>
                          <a:latin typeface="Source Sans Pro"/>
                        </a:rPr>
                        <a:t>**Proses Baik**</a:t>
                      </a:r>
                    </a:p>
                  </a:txBody>
                  <a:tcPr anchor="ctr" marL="73152" marR="73152" marT="27432" marB="27432">
                    <a:solidFill>
                      <a:srgbClr val="FFFFFF"/>
                    </a:solidFill>
                  </a:tcPr>
                </a:tc>
                <a:tc>
                  <a:txBody>
                    <a:bodyPr/>
                    <a:lstStyle/>
                    <a:p>
                      <a:r>
                        <a:rPr sz="1300" b="0">
                          <a:solidFill>
                            <a:srgbClr val="222830"/>
                          </a:solidFill>
                          <a:latin typeface="Source Sans Pro"/>
                        </a:rPr>
                        <a:t>**Layak** — ulangi, tetapi jangan simpulkan Anda jenius</a:t>
                      </a:r>
                    </a:p>
                  </a:txBody>
                  <a:tcPr anchor="ctr" marL="73152" marR="73152" marT="27432" marB="27432">
                    <a:solidFill>
                      <a:srgbClr val="FFFFFF"/>
                    </a:solidFill>
                  </a:tcPr>
                </a:tc>
                <a:tc>
                  <a:txBody>
                    <a:bodyPr/>
                    <a:lstStyle/>
                    <a:p>
                      <a:r>
                        <a:rPr sz="1300" b="0">
                          <a:solidFill>
                            <a:srgbClr val="222830"/>
                          </a:solidFill>
                          <a:latin typeface="Source Sans Pro"/>
                        </a:rPr>
                        <a:t>**Nasib buruk** — pertahankan proses, jangan ubah karena satu hasil</a:t>
                      </a:r>
                    </a:p>
                  </a:txBody>
                  <a:tcPr anchor="ctr" marL="73152" marR="73152" marT="27432" marB="27432">
                    <a:solidFill>
                      <a:srgbClr val="FFFFFF"/>
                    </a:solidFill>
                  </a:tcPr>
                </a:tc>
              </a:tr>
              <a:tr h="384048">
                <a:tc>
                  <a:txBody>
                    <a:bodyPr/>
                    <a:lstStyle/>
                    <a:p>
                      <a:r>
                        <a:rPr sz="1300" b="1">
                          <a:solidFill>
                            <a:srgbClr val="222830"/>
                          </a:solidFill>
                          <a:latin typeface="Source Sans Pro"/>
                        </a:rPr>
                        <a:t>**Proses Buruk**</a:t>
                      </a:r>
                    </a:p>
                  </a:txBody>
                  <a:tcPr anchor="ctr" marL="73152" marR="73152" marT="27432" marB="27432">
                    <a:solidFill>
                      <a:srgbClr val="F1F4F8"/>
                    </a:solidFill>
                  </a:tcPr>
                </a:tc>
                <a:tc>
                  <a:txBody>
                    <a:bodyPr/>
                    <a:lstStyle/>
                    <a:p>
                      <a:r>
                        <a:rPr sz="1300" b="0">
                          <a:solidFill>
                            <a:srgbClr val="222830"/>
                          </a:solidFill>
                          <a:latin typeface="Source Sans Pro"/>
                        </a:rPr>
                        <a:t>**Keberuntungan** — kuadran paling berbahaya; ia mengajarkan kebiasaan yang salah</a:t>
                      </a:r>
                    </a:p>
                  </a:txBody>
                  <a:tcPr anchor="ctr" marL="73152" marR="73152" marT="27432" marB="27432">
                    <a:solidFill>
                      <a:srgbClr val="F1F4F8"/>
                    </a:solidFill>
                  </a:tcPr>
                </a:tc>
                <a:tc>
                  <a:txBody>
                    <a:bodyPr/>
                    <a:lstStyle/>
                    <a:p>
                      <a:r>
                        <a:rPr sz="1300" b="0">
                          <a:solidFill>
                            <a:srgbClr val="222830"/>
                          </a:solidFill>
                          <a:latin typeface="Source Sans Pro"/>
                        </a:rPr>
                        <a:t>**Hukuman yang adil** — perbaiki proses</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4.4</a:t>
            </a:r>
          </a:p>
          <a:p>
            <a:pPr algn="l">
              <a:lnSpc>
                <a:spcPct val="108000"/>
              </a:lnSpc>
              <a:spcBef>
                <a:spcPts val="0"/>
              </a:spcBef>
              <a:spcAft>
                <a:spcPts val="600"/>
              </a:spcAft>
            </a:pPr>
            <a:r>
              <a:rPr sz="3400" b="1">
                <a:solidFill>
                  <a:srgbClr val="FFFFFF"/>
                </a:solidFill>
                <a:latin typeface="Source Sans Pro"/>
              </a:rPr>
              <a:t>Penangkal struktural, bukan penangkal kesadaran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400" b="1">
                <a:solidFill>
                  <a:srgbClr val="0F2B46"/>
                </a:solidFill>
                <a:latin typeface="Source Sans Pro"/>
              </a:rPr>
              <a:t>Penangkal struktural, bukan penangkal kesadaran</a:t>
            </a:r>
          </a:p>
        </p:txBody>
      </p:sp>
      <p:graphicFrame>
        <p:nvGraphicFramePr>
          <p:cNvPr id="4" name="Table 3"/>
          <p:cNvGraphicFramePr>
            <a:graphicFrameLocks noGrp="1"/>
          </p:cNvGraphicFramePr>
          <p:nvPr/>
        </p:nvGraphicFramePr>
        <p:xfrm>
          <a:off x="777240" y="1828800"/>
          <a:ext cx="10637215" cy="345643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Mekanisme</a:t>
                      </a:r>
                    </a:p>
                  </a:txBody>
                  <a:tcPr anchor="ctr" marL="73152" marR="73152">
                    <a:solidFill>
                      <a:srgbClr val="0F2B46"/>
                    </a:solidFill>
                  </a:tcPr>
                </a:tc>
                <a:tc>
                  <a:txBody>
                    <a:bodyPr/>
                    <a:lstStyle/>
                    <a:p>
                      <a:r>
                        <a:rPr sz="1300" b="1">
                          <a:solidFill>
                            <a:srgbClr val="FFFFFF"/>
                          </a:solidFill>
                          <a:latin typeface="Source Sans Pro"/>
                        </a:rPr>
                        <a:t>Bias yang dilawan</a:t>
                      </a:r>
                    </a:p>
                  </a:txBody>
                  <a:tcPr anchor="ctr" marL="73152" marR="73152">
                    <a:solidFill>
                      <a:srgbClr val="0F2B46"/>
                    </a:solidFill>
                  </a:tcPr>
                </a:tc>
                <a:tc>
                  <a:txBody>
                    <a:bodyPr/>
                    <a:lstStyle/>
                    <a:p>
                      <a:r>
                        <a:rPr sz="1300" b="1">
                          <a:solidFill>
                            <a:srgbClr val="FFFFFF"/>
                          </a:solidFill>
                          <a:latin typeface="Source Sans Pro"/>
                        </a:rPr>
                        <a:t>Wujud konkret</a:t>
                      </a:r>
                    </a:p>
                  </a:txBody>
                  <a:tcPr anchor="ctr" marL="73152" marR="73152">
                    <a:solidFill>
                      <a:srgbClr val="0F2B46"/>
                    </a:solidFill>
                  </a:tcPr>
                </a:tc>
              </a:tr>
              <a:tr h="384048">
                <a:tc>
                  <a:txBody>
                    <a:bodyPr/>
                    <a:lstStyle/>
                    <a:p>
                      <a:r>
                        <a:rPr sz="1300" b="1">
                          <a:solidFill>
                            <a:srgbClr val="222830"/>
                          </a:solidFill>
                          <a:latin typeface="Source Sans Pro"/>
                        </a:rPr>
                        <a:t>**Aturan tertulis di muka**</a:t>
                      </a:r>
                    </a:p>
                  </a:txBody>
                  <a:tcPr anchor="ctr" marL="73152" marR="73152" marT="27432" marB="27432">
                    <a:solidFill>
                      <a:srgbClr val="FFFFFF"/>
                    </a:solidFill>
                  </a:tcPr>
                </a:tc>
                <a:tc>
                  <a:txBody>
                    <a:bodyPr/>
                    <a:lstStyle/>
                    <a:p>
                      <a:r>
                        <a:rPr sz="1300" b="0">
                          <a:solidFill>
                            <a:srgbClr val="222830"/>
                          </a:solidFill>
                          <a:latin typeface="Source Sans Pro"/>
                        </a:rPr>
                        <a:t>B1, B5, B6, B9</a:t>
                      </a:r>
                    </a:p>
                  </a:txBody>
                  <a:tcPr anchor="ctr" marL="73152" marR="73152" marT="27432" marB="27432">
                    <a:solidFill>
                      <a:srgbClr val="FFFFFF"/>
                    </a:solidFill>
                  </a:tcPr>
                </a:tc>
                <a:tc>
                  <a:txBody>
                    <a:bodyPr/>
                    <a:lstStyle/>
                    <a:p>
                      <a:r>
                        <a:rPr sz="1300" b="0">
                          <a:solidFill>
                            <a:srgbClr val="222830"/>
                          </a:solidFill>
                          <a:latin typeface="Source Sans Pro"/>
                        </a:rPr>
                        <a:t>Pernyataan Kebijakan Pribadi (L0.6) dengan aturan penurunan</a:t>
                      </a:r>
                    </a:p>
                  </a:txBody>
                  <a:tcPr anchor="ctr" marL="73152" marR="73152" marT="27432" marB="27432">
                    <a:solidFill>
                      <a:srgbClr val="FFFFFF"/>
                    </a:solidFill>
                  </a:tcPr>
                </a:tc>
              </a:tr>
              <a:tr h="384048">
                <a:tc>
                  <a:txBody>
                    <a:bodyPr/>
                    <a:lstStyle/>
                    <a:p>
                      <a:r>
                        <a:rPr sz="1300" b="1">
                          <a:solidFill>
                            <a:srgbClr val="222830"/>
                          </a:solidFill>
                          <a:latin typeface="Source Sans Pro"/>
                        </a:rPr>
                        <a:t>**Otomatisasi**</a:t>
                      </a:r>
                    </a:p>
                  </a:txBody>
                  <a:tcPr anchor="ctr" marL="73152" marR="73152" marT="27432" marB="27432">
                    <a:solidFill>
                      <a:srgbClr val="F1F4F8"/>
                    </a:solidFill>
                  </a:tcPr>
                </a:tc>
                <a:tc>
                  <a:txBody>
                    <a:bodyPr/>
                    <a:lstStyle/>
                    <a:p>
                      <a:r>
                        <a:rPr sz="1300" b="0">
                          <a:solidFill>
                            <a:srgbClr val="222830"/>
                          </a:solidFill>
                          <a:latin typeface="Source Sans Pro"/>
                        </a:rPr>
                        <a:t>B7, B9, B12</a:t>
                      </a:r>
                    </a:p>
                  </a:txBody>
                  <a:tcPr anchor="ctr" marL="73152" marR="73152" marT="27432" marB="27432">
                    <a:solidFill>
                      <a:srgbClr val="F1F4F8"/>
                    </a:solidFill>
                  </a:tcPr>
                </a:tc>
                <a:tc>
                  <a:txBody>
                    <a:bodyPr/>
                    <a:lstStyle/>
                    <a:p>
                      <a:r>
                        <a:rPr sz="1300" b="0">
                          <a:solidFill>
                            <a:srgbClr val="222830"/>
                          </a:solidFill>
                          <a:latin typeface="Source Sans Pro"/>
                        </a:rPr>
                        <a:t>Autodebet setoran; penyeimbangan ulang terjadwal (L0.3, L1.11)</a:t>
                      </a:r>
                    </a:p>
                  </a:txBody>
                  <a:tcPr anchor="ctr" marL="73152" marR="73152" marT="27432" marB="27432">
                    <a:solidFill>
                      <a:srgbClr val="F1F4F8"/>
                    </a:solidFill>
                  </a:tcPr>
                </a:tc>
              </a:tr>
              <a:tr h="384048">
                <a:tc>
                  <a:txBody>
                    <a:bodyPr/>
                    <a:lstStyle/>
                    <a:p>
                      <a:r>
                        <a:rPr sz="1300" b="1">
                          <a:solidFill>
                            <a:srgbClr val="222830"/>
                          </a:solidFill>
                          <a:latin typeface="Source Sans Pro"/>
                        </a:rPr>
                        <a:t>**Jeda paksa**</a:t>
                      </a:r>
                    </a:p>
                  </a:txBody>
                  <a:tcPr anchor="ctr" marL="73152" marR="73152" marT="27432" marB="27432">
                    <a:solidFill>
                      <a:srgbClr val="FFFFFF"/>
                    </a:solidFill>
                  </a:tcPr>
                </a:tc>
                <a:tc>
                  <a:txBody>
                    <a:bodyPr/>
                    <a:lstStyle/>
                    <a:p>
                      <a:r>
                        <a:rPr sz="1300" b="0">
                          <a:solidFill>
                            <a:srgbClr val="222830"/>
                          </a:solidFill>
                          <a:latin typeface="Source Sans Pro"/>
                        </a:rPr>
                        <a:t>B9, B10</a:t>
                      </a:r>
                    </a:p>
                  </a:txBody>
                  <a:tcPr anchor="ctr" marL="73152" marR="73152" marT="27432" marB="27432">
                    <a:solidFill>
                      <a:srgbClr val="FFFFFF"/>
                    </a:solidFill>
                  </a:tcPr>
                </a:tc>
                <a:tc>
                  <a:txBody>
                    <a:bodyPr/>
                    <a:lstStyle/>
                    <a:p>
                      <a:r>
                        <a:rPr sz="1300" b="0">
                          <a:solidFill>
                            <a:srgbClr val="222830"/>
                          </a:solidFill>
                          <a:latin typeface="Source Sans Pro"/>
                        </a:rPr>
                        <a:t>Aturan 48 jam untuk keputusan yang dipicu media sosial atau grup</a:t>
                      </a:r>
                    </a:p>
                  </a:txBody>
                  <a:tcPr anchor="ctr" marL="73152" marR="73152" marT="27432" marB="27432">
                    <a:solidFill>
                      <a:srgbClr val="FFFFFF"/>
                    </a:solidFill>
                  </a:tcPr>
                </a:tc>
              </a:tr>
              <a:tr h="384048">
                <a:tc>
                  <a:txBody>
                    <a:bodyPr/>
                    <a:lstStyle/>
                    <a:p>
                      <a:r>
                        <a:rPr sz="1300" b="1">
                          <a:solidFill>
                            <a:srgbClr val="222830"/>
                          </a:solidFill>
                          <a:latin typeface="Source Sans Pro"/>
                        </a:rPr>
                        <a:t>**Jurnal pra-keputusan**</a:t>
                      </a:r>
                    </a:p>
                  </a:txBody>
                  <a:tcPr anchor="ctr" marL="73152" marR="73152" marT="27432" marB="27432">
                    <a:solidFill>
                      <a:srgbClr val="F1F4F8"/>
                    </a:solidFill>
                  </a:tcPr>
                </a:tc>
                <a:tc>
                  <a:txBody>
                    <a:bodyPr/>
                    <a:lstStyle/>
                    <a:p>
                      <a:r>
                        <a:rPr sz="1300" b="0">
                          <a:solidFill>
                            <a:srgbClr val="222830"/>
                          </a:solidFill>
                          <a:latin typeface="Source Sans Pro"/>
                        </a:rPr>
                        <a:t>B3, B11, B12</a:t>
                      </a:r>
                    </a:p>
                  </a:txBody>
                  <a:tcPr anchor="ctr" marL="73152" marR="73152" marT="27432" marB="27432">
                    <a:solidFill>
                      <a:srgbClr val="F1F4F8"/>
                    </a:solidFill>
                  </a:tcPr>
                </a:tc>
                <a:tc>
                  <a:txBody>
                    <a:bodyPr/>
                    <a:lstStyle/>
                    <a:p>
                      <a:r>
                        <a:rPr sz="1300" b="0">
                          <a:solidFill>
                            <a:srgbClr val="222830"/>
                          </a:solidFill>
                          <a:latin typeface="Source Sans Pro"/>
                        </a:rPr>
                        <a:t>Tesis, asumsi, dan syarat pembatalan ditulis sebelum bertindak (L1.12)</a:t>
                      </a:r>
                    </a:p>
                  </a:txBody>
                  <a:tcPr anchor="ctr" marL="73152" marR="73152" marT="27432" marB="27432">
                    <a:solidFill>
                      <a:srgbClr val="F1F4F8"/>
                    </a:solidFill>
                  </a:tcPr>
                </a:tc>
              </a:tr>
              <a:tr h="384048">
                <a:tc>
                  <a:txBody>
                    <a:bodyPr/>
                    <a:lstStyle/>
                    <a:p>
                      <a:r>
                        <a:rPr sz="1300" b="1">
                          <a:solidFill>
                            <a:srgbClr val="222830"/>
                          </a:solidFill>
                          <a:latin typeface="Source Sans Pro"/>
                        </a:rPr>
                        <a:t>**Pra-mortem**</a:t>
                      </a:r>
                    </a:p>
                  </a:txBody>
                  <a:tcPr anchor="ctr" marL="73152" marR="73152" marT="27432" marB="27432">
                    <a:solidFill>
                      <a:srgbClr val="FFFFFF"/>
                    </a:solidFill>
                  </a:tcPr>
                </a:tc>
                <a:tc>
                  <a:txBody>
                    <a:bodyPr/>
                    <a:lstStyle/>
                    <a:p>
                      <a:r>
                        <a:rPr sz="1300" b="0">
                          <a:solidFill>
                            <a:srgbClr val="222830"/>
                          </a:solidFill>
                          <a:latin typeface="Source Sans Pro"/>
                        </a:rPr>
                        <a:t>B3, B12</a:t>
                      </a:r>
                    </a:p>
                  </a:txBody>
                  <a:tcPr anchor="ctr" marL="73152" marR="73152" marT="27432" marB="27432">
                    <a:solidFill>
                      <a:srgbClr val="FFFFFF"/>
                    </a:solidFill>
                  </a:tcPr>
                </a:tc>
                <a:tc>
                  <a:txBody>
                    <a:bodyPr/>
                    <a:lstStyle/>
                    <a:p>
                      <a:r>
                        <a:rPr sz="1300" b="0">
                          <a:solidFill>
                            <a:srgbClr val="222830"/>
                          </a:solidFill>
                          <a:latin typeface="Source Sans Pro"/>
                        </a:rPr>
                        <a:t>"Bayangkan setahun lagi ini gagal total. Apa penyebabnya?"</a:t>
                      </a:r>
                    </a:p>
                  </a:txBody>
                  <a:tcPr anchor="ctr" marL="73152" marR="73152" marT="27432" marB="27432">
                    <a:solidFill>
                      <a:srgbClr val="FFFFFF"/>
                    </a:solidFill>
                  </a:tcPr>
                </a:tc>
              </a:tr>
              <a:tr h="384048">
                <a:tc>
                  <a:txBody>
                    <a:bodyPr/>
                    <a:lstStyle/>
                    <a:p>
                      <a:r>
                        <a:rPr sz="1300" b="1">
                          <a:solidFill>
                            <a:srgbClr val="222830"/>
                          </a:solidFill>
                          <a:latin typeface="Source Sans Pro"/>
                        </a:rPr>
                        <a:t>**Advokat penentang**</a:t>
                      </a:r>
                    </a:p>
                  </a:txBody>
                  <a:tcPr anchor="ctr" marL="73152" marR="73152" marT="27432" marB="27432">
                    <a:solidFill>
                      <a:srgbClr val="F1F4F8"/>
                    </a:solidFill>
                  </a:tcPr>
                </a:tc>
                <a:tc>
                  <a:txBody>
                    <a:bodyPr/>
                    <a:lstStyle/>
                    <a:p>
                      <a:r>
                        <a:rPr sz="1300" b="0">
                          <a:solidFill>
                            <a:srgbClr val="222830"/>
                          </a:solidFill>
                          <a:latin typeface="Source Sans Pro"/>
                        </a:rPr>
                        <a:t>B3, B9</a:t>
                      </a:r>
                    </a:p>
                  </a:txBody>
                  <a:tcPr anchor="ctr" marL="73152" marR="73152" marT="27432" marB="27432">
                    <a:solidFill>
                      <a:srgbClr val="F1F4F8"/>
                    </a:solidFill>
                  </a:tcPr>
                </a:tc>
                <a:tc>
                  <a:txBody>
                    <a:bodyPr/>
                    <a:lstStyle/>
                    <a:p>
                      <a:r>
                        <a:rPr sz="1300" b="0">
                          <a:solidFill>
                            <a:srgbClr val="222830"/>
                          </a:solidFill>
                          <a:latin typeface="Source Sans Pro"/>
                        </a:rPr>
                        <a:t>Satu rekan yang tugasnya khusus membantah tesis Anda</a:t>
                      </a:r>
                    </a:p>
                  </a:txBody>
                  <a:tcPr anchor="ctr" marL="73152" marR="73152" marT="27432" marB="27432">
                    <a:solidFill>
                      <a:srgbClr val="F1F4F8"/>
                    </a:solidFill>
                  </a:tcPr>
                </a:tc>
              </a:tr>
              <a:tr h="384048">
                <a:tc>
                  <a:txBody>
                    <a:bodyPr/>
                    <a:lstStyle/>
                    <a:p>
                      <a:r>
                        <a:rPr sz="1300" b="1">
                          <a:solidFill>
                            <a:srgbClr val="222830"/>
                          </a:solidFill>
                          <a:latin typeface="Source Sans Pro"/>
                        </a:rPr>
                        <a:t>**Batas keras**</a:t>
                      </a:r>
                    </a:p>
                  </a:txBody>
                  <a:tcPr anchor="ctr" marL="73152" marR="73152" marT="27432" marB="27432">
                    <a:solidFill>
                      <a:srgbClr val="FFFFFF"/>
                    </a:solidFill>
                  </a:tcPr>
                </a:tc>
                <a:tc>
                  <a:txBody>
                    <a:bodyPr/>
                    <a:lstStyle/>
                    <a:p>
                      <a:r>
                        <a:rPr sz="1300" b="0">
                          <a:solidFill>
                            <a:srgbClr val="222830"/>
                          </a:solidFill>
                          <a:latin typeface="Source Sans Pro"/>
                        </a:rPr>
                        <a:t>B5, B12</a:t>
                      </a:r>
                    </a:p>
                  </a:txBody>
                  <a:tcPr anchor="ctr" marL="73152" marR="73152" marT="27432" marB="27432">
                    <a:solidFill>
                      <a:srgbClr val="FFFFFF"/>
                    </a:solidFill>
                  </a:tcPr>
                </a:tc>
                <a:tc>
                  <a:txBody>
                    <a:bodyPr/>
                    <a:lstStyle/>
                    <a:p>
                      <a:r>
                        <a:rPr sz="1300" b="0">
                          <a:solidFill>
                            <a:srgbClr val="222830"/>
                          </a:solidFill>
                          <a:latin typeface="Source Sans Pro"/>
                        </a:rPr>
                        <a:t>Batas maksimum ukuran posisi per aset yang tidak boleh dilanggar</a:t>
                      </a:r>
                    </a:p>
                  </a:txBody>
                  <a:tcPr anchor="ctr" marL="73152" marR="73152" marT="27432" marB="27432">
                    <a:solidFill>
                      <a:srgbClr val="FFFFFF"/>
                    </a:solidFill>
                  </a:tcPr>
                </a:tc>
              </a:tr>
              <a:tr h="384048">
                <a:tc>
                  <a:txBody>
                    <a:bodyPr/>
                    <a:lstStyle/>
                    <a:p>
                      <a:r>
                        <a:rPr sz="1300" b="1">
                          <a:solidFill>
                            <a:srgbClr val="222830"/>
                          </a:solidFill>
                          <a:latin typeface="Source Sans Pro"/>
                        </a:rPr>
                        <a:t>**Pemisahan rekening**</a:t>
                      </a:r>
                    </a:p>
                  </a:txBody>
                  <a:tcPr anchor="ctr" marL="73152" marR="73152" marT="27432" marB="27432">
                    <a:solidFill>
                      <a:srgbClr val="F1F4F8"/>
                    </a:solidFill>
                  </a:tcPr>
                </a:tc>
                <a:tc>
                  <a:txBody>
                    <a:bodyPr/>
                    <a:lstStyle/>
                    <a:p>
                      <a:r>
                        <a:rPr sz="1300" b="0">
                          <a:solidFill>
                            <a:srgbClr val="222830"/>
                          </a:solidFill>
                          <a:latin typeface="Source Sans Pro"/>
                        </a:rPr>
                        <a:t>B8</a:t>
                      </a:r>
                    </a:p>
                  </a:txBody>
                  <a:tcPr anchor="ctr" marL="73152" marR="73152" marT="27432" marB="27432">
                    <a:solidFill>
                      <a:srgbClr val="F1F4F8"/>
                    </a:solidFill>
                  </a:tcPr>
                </a:tc>
                <a:tc>
                  <a:txBody>
                    <a:bodyPr/>
                    <a:lstStyle/>
                    <a:p>
                      <a:r>
                        <a:rPr sz="1300" b="0">
                          <a:solidFill>
                            <a:srgbClr val="222830"/>
                          </a:solidFill>
                          <a:latin typeface="Source Sans Pro"/>
                        </a:rPr>
                        <a:t>Satu neraca, tetapi rekening terpisah untuk fungsi berbeda (L0.3)</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4.5</a:t>
            </a:r>
          </a:p>
          <a:p>
            <a:pPr algn="l">
              <a:lnSpc>
                <a:spcPct val="108000"/>
              </a:lnSpc>
              <a:spcBef>
                <a:spcPts val="0"/>
              </a:spcBef>
              <a:spcAft>
                <a:spcPts val="600"/>
              </a:spcAft>
            </a:pPr>
            <a:r>
              <a:rPr sz="3400" b="1">
                <a:solidFill>
                  <a:srgbClr val="FFFFFF"/>
                </a:solidFill>
                <a:latin typeface="Source Sans Pro"/>
              </a:rPr>
              <a:t>Daftar Periksa Pra-Keputusan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600" b="1">
                <a:solidFill>
                  <a:srgbClr val="0F2B46"/>
                </a:solidFill>
                <a:latin typeface="Source Sans Pro"/>
              </a:rPr>
              <a:t>Daftar Periksa Pra-Keputusan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Tiga alasan terkuat mengapa saya salah:</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STUDI KASUS</a:t>
            </a:r>
          </a:p>
          <a:p>
            <a:pPr algn="l">
              <a:lnSpc>
                <a:spcPct val="108000"/>
              </a:lnSpc>
              <a:spcBef>
                <a:spcPts val="0"/>
              </a:spcBef>
              <a:spcAft>
                <a:spcPts val="600"/>
              </a:spcAft>
            </a:pPr>
            <a:r>
              <a:rPr sz="3400" b="1">
                <a:solidFill>
                  <a:srgbClr val="FFFFFF"/>
                </a:solidFill>
                <a:latin typeface="Source Sans Pro"/>
              </a:rPr>
              <a:t>Contoh Terhitung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152144"/>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Aset</a:t>
                      </a:r>
                    </a:p>
                  </a:txBody>
                  <a:tcPr anchor="ctr" marL="73152" marR="73152">
                    <a:solidFill>
                      <a:srgbClr val="0F2B46"/>
                    </a:solidFill>
                  </a:tcPr>
                </a:tc>
                <a:tc>
                  <a:txBody>
                    <a:bodyPr/>
                    <a:lstStyle/>
                    <a:p>
                      <a:r>
                        <a:rPr sz="1300" b="1">
                          <a:solidFill>
                            <a:srgbClr val="FFFFFF"/>
                          </a:solidFill>
                          <a:latin typeface="Source Sans Pro"/>
                        </a:rPr>
                        <a:t>Nilai sekarang</a:t>
                      </a:r>
                    </a:p>
                  </a:txBody>
                  <a:tcPr anchor="ctr" marL="73152" marR="73152">
                    <a:solidFill>
                      <a:srgbClr val="0F2B46"/>
                    </a:solidFill>
                  </a:tcPr>
                </a:tc>
                <a:tc>
                  <a:txBody>
                    <a:bodyPr/>
                    <a:lstStyle/>
                    <a:p>
                      <a:r>
                        <a:rPr sz="1300" b="1">
                          <a:solidFill>
                            <a:srgbClr val="FFFFFF"/>
                          </a:solidFill>
                          <a:latin typeface="Source Sans Pro"/>
                        </a:rPr>
                        <a:t>Status</a:t>
                      </a:r>
                    </a:p>
                  </a:txBody>
                  <a:tcPr anchor="ctr" marL="73152" marR="73152">
                    <a:solidFill>
                      <a:srgbClr val="0F2B46"/>
                    </a:solidFill>
                  </a:tcPr>
                </a:tc>
              </a:tr>
              <a:tr h="384048">
                <a:tc>
                  <a:txBody>
                    <a:bodyPr/>
                    <a:lstStyle/>
                    <a:p>
                      <a:r>
                        <a:rPr sz="1300" b="1">
                          <a:solidFill>
                            <a:srgbClr val="222830"/>
                          </a:solidFill>
                          <a:latin typeface="Source Sans Pro"/>
                        </a:rPr>
                        <a:t>P</a:t>
                      </a:r>
                    </a:p>
                  </a:txBody>
                  <a:tcPr anchor="ctr" marL="73152" marR="73152" marT="27432" marB="27432">
                    <a:solidFill>
                      <a:srgbClr val="FFFFFF"/>
                    </a:solidFill>
                  </a:tcPr>
                </a:tc>
                <a:tc>
                  <a:txBody>
                    <a:bodyPr/>
                    <a:lstStyle/>
                    <a:p>
                      <a:r>
                        <a:rPr sz="1300" b="0">
                          <a:solidFill>
                            <a:srgbClr val="222830"/>
                          </a:solidFill>
                          <a:latin typeface="Source Sans Pro"/>
                        </a:rPr>
                        <a:t>Rp65.000.000</a:t>
                      </a:r>
                    </a:p>
                  </a:txBody>
                  <a:tcPr anchor="ctr" marL="73152" marR="73152" marT="27432" marB="27432">
                    <a:solidFill>
                      <a:srgbClr val="FFFFFF"/>
                    </a:solidFill>
                  </a:tcPr>
                </a:tc>
                <a:tc>
                  <a:txBody>
                    <a:bodyPr/>
                    <a:lstStyle/>
                    <a:p>
                      <a:r>
                        <a:rPr sz="1300" b="0">
                          <a:solidFill>
                            <a:srgbClr val="222830"/>
                          </a:solidFill>
                          <a:latin typeface="Source Sans Pro"/>
                        </a:rPr>
                        <a:t>Untung Rp15 juta (+30%)</a:t>
                      </a:r>
                    </a:p>
                  </a:txBody>
                  <a:tcPr anchor="ctr" marL="73152" marR="73152" marT="27432" marB="27432">
                    <a:solidFill>
                      <a:srgbClr val="FFFFFF"/>
                    </a:solidFill>
                  </a:tcPr>
                </a:tc>
              </a:tr>
              <a:tr h="384048">
                <a:tc>
                  <a:txBody>
                    <a:bodyPr/>
                    <a:lstStyle/>
                    <a:p>
                      <a:r>
                        <a:rPr sz="1300" b="1">
                          <a:solidFill>
                            <a:srgbClr val="222830"/>
                          </a:solidFill>
                          <a:latin typeface="Source Sans Pro"/>
                        </a:rPr>
                        <a:t>Q</a:t>
                      </a:r>
                    </a:p>
                  </a:txBody>
                  <a:tcPr anchor="ctr" marL="73152" marR="73152" marT="27432" marB="27432">
                    <a:solidFill>
                      <a:srgbClr val="F1F4F8"/>
                    </a:solidFill>
                  </a:tcPr>
                </a:tc>
                <a:tc>
                  <a:txBody>
                    <a:bodyPr/>
                    <a:lstStyle/>
                    <a:p>
                      <a:r>
                        <a:rPr sz="1300" b="0">
                          <a:solidFill>
                            <a:srgbClr val="222830"/>
                          </a:solidFill>
                          <a:latin typeface="Source Sans Pro"/>
                        </a:rPr>
                        <a:t>Rp32.000.000</a:t>
                      </a:r>
                    </a:p>
                  </a:txBody>
                  <a:tcPr anchor="ctr" marL="73152" marR="73152" marT="27432" marB="27432">
                    <a:solidFill>
                      <a:srgbClr val="F1F4F8"/>
                    </a:solidFill>
                  </a:tcPr>
                </a:tc>
                <a:tc>
                  <a:txBody>
                    <a:bodyPr/>
                    <a:lstStyle/>
                    <a:p>
                      <a:r>
                        <a:rPr sz="1300" b="0">
                          <a:solidFill>
                            <a:srgbClr val="222830"/>
                          </a:solidFill>
                          <a:latin typeface="Source Sans Pro"/>
                        </a:rPr>
                        <a:t>Rugi Rp18 juta (−36%)</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152144"/>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Pilihan</a:t>
                      </a:r>
                    </a:p>
                  </a:txBody>
                  <a:tcPr anchor="ctr" marL="73152" marR="73152">
                    <a:solidFill>
                      <a:srgbClr val="0F2B46"/>
                    </a:solidFill>
                  </a:tcPr>
                </a:tc>
                <a:tc>
                  <a:txBody>
                    <a:bodyPr/>
                    <a:lstStyle/>
                    <a:p>
                      <a:r>
                        <a:rPr sz="1100" b="1">
                          <a:solidFill>
                            <a:srgbClr val="FFFFFF"/>
                          </a:solidFill>
                          <a:latin typeface="Source Sans Pro"/>
                        </a:rPr>
                        <a:t>Sisa P</a:t>
                      </a:r>
                    </a:p>
                  </a:txBody>
                  <a:tcPr anchor="ctr" marL="73152" marR="73152">
                    <a:solidFill>
                      <a:srgbClr val="0F2B46"/>
                    </a:solidFill>
                  </a:tcPr>
                </a:tc>
                <a:tc>
                  <a:txBody>
                    <a:bodyPr/>
                    <a:lstStyle/>
                    <a:p>
                      <a:r>
                        <a:rPr sz="1100" b="1">
                          <a:solidFill>
                            <a:srgbClr val="FFFFFF"/>
                          </a:solidFill>
                          <a:latin typeface="Source Sans Pro"/>
                        </a:rPr>
                        <a:t>Sisa Q</a:t>
                      </a:r>
                    </a:p>
                  </a:txBody>
                  <a:tcPr anchor="ctr" marL="73152" marR="73152">
                    <a:solidFill>
                      <a:srgbClr val="0F2B46"/>
                    </a:solidFill>
                  </a:tcPr>
                </a:tc>
                <a:tc>
                  <a:txBody>
                    <a:bodyPr/>
                    <a:lstStyle/>
                    <a:p>
                      <a:r>
                        <a:rPr sz="1100" b="1">
                          <a:solidFill>
                            <a:srgbClr val="FFFFFF"/>
                          </a:solidFill>
                          <a:latin typeface="Source Sans Pro"/>
                        </a:rPr>
                        <a:t>Nilai setelah 5 tahun</a:t>
                      </a:r>
                    </a:p>
                  </a:txBody>
                  <a:tcPr anchor="ctr" marL="73152" marR="73152">
                    <a:solidFill>
                      <a:srgbClr val="0F2B46"/>
                    </a:solidFill>
                  </a:tcPr>
                </a:tc>
              </a:tr>
              <a:tr h="384048">
                <a:tc>
                  <a:txBody>
                    <a:bodyPr/>
                    <a:lstStyle/>
                    <a:p>
                      <a:r>
                        <a:rPr sz="1100" b="1">
                          <a:solidFill>
                            <a:srgbClr val="222830"/>
                          </a:solidFill>
                          <a:latin typeface="Source Sans Pro"/>
                        </a:rPr>
                        <a:t>**Cairkan dari Q** (benar)</a:t>
                      </a:r>
                    </a:p>
                  </a:txBody>
                  <a:tcPr anchor="ctr" marL="73152" marR="73152" marT="27432" marB="27432">
                    <a:solidFill>
                      <a:srgbClr val="FFFFFF"/>
                    </a:solidFill>
                  </a:tcPr>
                </a:tc>
                <a:tc>
                  <a:txBody>
                    <a:bodyPr/>
                    <a:lstStyle/>
                    <a:p>
                      <a:r>
                        <a:rPr sz="1100" b="0">
                          <a:solidFill>
                            <a:srgbClr val="222830"/>
                          </a:solidFill>
                          <a:latin typeface="Source Sans Pro"/>
                        </a:rPr>
                        <a:t>Rp65 jt</a:t>
                      </a:r>
                    </a:p>
                  </a:txBody>
                  <a:tcPr anchor="ctr" marL="73152" marR="73152" marT="27432" marB="27432">
                    <a:solidFill>
                      <a:srgbClr val="FFFFFF"/>
                    </a:solidFill>
                  </a:tcPr>
                </a:tc>
                <a:tc>
                  <a:txBody>
                    <a:bodyPr/>
                    <a:lstStyle/>
                    <a:p>
                      <a:r>
                        <a:rPr sz="1100" b="0">
                          <a:solidFill>
                            <a:srgbClr val="222830"/>
                          </a:solidFill>
                          <a:latin typeface="Source Sans Pro"/>
                        </a:rPr>
                        <a:t>Rp2 jt</a:t>
                      </a:r>
                    </a:p>
                  </a:txBody>
                  <a:tcPr anchor="ctr" marL="73152" marR="73152" marT="27432" marB="27432">
                    <a:solidFill>
                      <a:srgbClr val="FFFFFF"/>
                    </a:solidFill>
                  </a:tcPr>
                </a:tc>
                <a:tc>
                  <a:txBody>
                    <a:bodyPr/>
                    <a:lstStyle/>
                    <a:p>
                      <a:r>
                        <a:rPr sz="1100" b="0">
                          <a:solidFill>
                            <a:srgbClr val="222830"/>
                          </a:solidFill>
                          <a:latin typeface="Source Sans Pro"/>
                        </a:rPr>
                        <a:t>65 × 1,12^5 + 2 × 1,03^5 = Rp116,87 jt</a:t>
                      </a:r>
                    </a:p>
                  </a:txBody>
                  <a:tcPr anchor="ctr" marL="73152" marR="73152" marT="27432" marB="27432">
                    <a:solidFill>
                      <a:srgbClr val="FFFFFF"/>
                    </a:solidFill>
                  </a:tcPr>
                </a:tc>
              </a:tr>
              <a:tr h="384048">
                <a:tc>
                  <a:txBody>
                    <a:bodyPr/>
                    <a:lstStyle/>
                    <a:p>
                      <a:r>
                        <a:rPr sz="1100" b="1">
                          <a:solidFill>
                            <a:srgbClr val="222830"/>
                          </a:solidFill>
                          <a:latin typeface="Source Sans Pro"/>
                        </a:rPr>
                        <a:t>**Cairkan dari P** (bias)</a:t>
                      </a:r>
                    </a:p>
                  </a:txBody>
                  <a:tcPr anchor="ctr" marL="73152" marR="73152" marT="27432" marB="27432">
                    <a:solidFill>
                      <a:srgbClr val="F1F4F8"/>
                    </a:solidFill>
                  </a:tcPr>
                </a:tc>
                <a:tc>
                  <a:txBody>
                    <a:bodyPr/>
                    <a:lstStyle/>
                    <a:p>
                      <a:r>
                        <a:rPr sz="1100" b="0">
                          <a:solidFill>
                            <a:srgbClr val="222830"/>
                          </a:solidFill>
                          <a:latin typeface="Source Sans Pro"/>
                        </a:rPr>
                        <a:t>Rp35 jt</a:t>
                      </a:r>
                    </a:p>
                  </a:txBody>
                  <a:tcPr anchor="ctr" marL="73152" marR="73152" marT="27432" marB="27432">
                    <a:solidFill>
                      <a:srgbClr val="F1F4F8"/>
                    </a:solidFill>
                  </a:tcPr>
                </a:tc>
                <a:tc>
                  <a:txBody>
                    <a:bodyPr/>
                    <a:lstStyle/>
                    <a:p>
                      <a:r>
                        <a:rPr sz="1100" b="0">
                          <a:solidFill>
                            <a:srgbClr val="222830"/>
                          </a:solidFill>
                          <a:latin typeface="Source Sans Pro"/>
                        </a:rPr>
                        <a:t>Rp32 jt</a:t>
                      </a:r>
                    </a:p>
                  </a:txBody>
                  <a:tcPr anchor="ctr" marL="73152" marR="73152" marT="27432" marB="27432">
                    <a:solidFill>
                      <a:srgbClr val="F1F4F8"/>
                    </a:solidFill>
                  </a:tcPr>
                </a:tc>
                <a:tc>
                  <a:txBody>
                    <a:bodyPr/>
                    <a:lstStyle/>
                    <a:p>
                      <a:r>
                        <a:rPr sz="1100" b="0">
                          <a:solidFill>
                            <a:srgbClr val="222830"/>
                          </a:solidFill>
                          <a:latin typeface="Source Sans Pro"/>
                        </a:rPr>
                        <a:t>35 × 1,12^5 + 32 × 1,03^5 = Rp98,78 jt</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2127443"/>
                <a:gridCol w="2127443"/>
                <a:gridCol w="2127443"/>
                <a:gridCol w="2127443"/>
                <a:gridCol w="2127443"/>
              </a:tblGrid>
              <a:tr h="384048">
                <a:tc>
                  <a:txBody>
                    <a:bodyPr/>
                    <a:lstStyle/>
                    <a:p>
                      <a:r>
                        <a:rPr sz="1100" b="1">
                          <a:solidFill>
                            <a:srgbClr val="FFFFFF"/>
                          </a:solidFill>
                          <a:latin typeface="Source Sans Pro"/>
                        </a:rPr>
                        <a:t>Peserta</a:t>
                      </a:r>
                    </a:p>
                  </a:txBody>
                  <a:tcPr anchor="ctr" marL="73152" marR="73152">
                    <a:solidFill>
                      <a:srgbClr val="0F2B46"/>
                    </a:solidFill>
                  </a:tcPr>
                </a:tc>
                <a:tc>
                  <a:txBody>
                    <a:bodyPr/>
                    <a:lstStyle/>
                    <a:p>
                      <a:r>
                        <a:rPr sz="1100" b="1">
                          <a:solidFill>
                            <a:srgbClr val="FFFFFF"/>
                          </a:solidFill>
                          <a:latin typeface="Source Sans Pro"/>
                        </a:rPr>
                        <a:t>Ukuran posisi</a:t>
                      </a:r>
                    </a:p>
                  </a:txBody>
                  <a:tcPr anchor="ctr" marL="73152" marR="73152">
                    <a:solidFill>
                      <a:srgbClr val="0F2B46"/>
                    </a:solidFill>
                  </a:tcPr>
                </a:tc>
                <a:tc>
                  <a:txBody>
                    <a:bodyPr/>
                    <a:lstStyle/>
                    <a:p>
                      <a:r>
                        <a:rPr sz="1100" b="1">
                          <a:solidFill>
                            <a:srgbClr val="FFFFFF"/>
                          </a:solidFill>
                          <a:latin typeface="Source Sans Pro"/>
                        </a:rPr>
                        <a:t>Proses</a:t>
                      </a:r>
                    </a:p>
                  </a:txBody>
                  <a:tcPr anchor="ctr" marL="73152" marR="73152">
                    <a:solidFill>
                      <a:srgbClr val="0F2B46"/>
                    </a:solidFill>
                  </a:tcPr>
                </a:tc>
                <a:tc>
                  <a:txBody>
                    <a:bodyPr/>
                    <a:lstStyle/>
                    <a:p>
                      <a:r>
                        <a:rPr sz="1100" b="1">
                          <a:solidFill>
                            <a:srgbClr val="FFFFFF"/>
                          </a:solidFill>
                          <a:latin typeface="Source Sans Pro"/>
                        </a:rPr>
                        <a:t>Hasil aset</a:t>
                      </a:r>
                    </a:p>
                  </a:txBody>
                  <a:tcPr anchor="ctr" marL="73152" marR="73152">
                    <a:solidFill>
                      <a:srgbClr val="0F2B46"/>
                    </a:solidFill>
                  </a:tcPr>
                </a:tc>
                <a:tc>
                  <a:txBody>
                    <a:bodyPr/>
                    <a:lstStyle/>
                    <a:p>
                      <a:r>
                        <a:rPr sz="1100" b="1">
                          <a:solidFill>
                            <a:srgbClr val="FFFFFF"/>
                          </a:solidFill>
                          <a:latin typeface="Source Sans Pro"/>
                        </a:rPr>
                        <a:t>Nilai portofolio akhir</a:t>
                      </a:r>
                    </a:p>
                  </a:txBody>
                  <a:tcPr anchor="ctr" marL="73152" marR="73152">
                    <a:solidFill>
                      <a:srgbClr val="0F2B46"/>
                    </a:solidFill>
                  </a:tcPr>
                </a:tc>
              </a:tr>
              <a:tr h="384048">
                <a:tc>
                  <a:txBody>
                    <a:bodyPr/>
                    <a:lstStyle/>
                    <a:p>
                      <a:r>
                        <a:rPr sz="1100" b="0">
                          <a:solidFill>
                            <a:srgbClr val="222830"/>
                          </a:solidFill>
                          <a:latin typeface="Source Sans Pro"/>
                        </a:rPr>
                        <a:t>W</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Tesis tertulis, syarat pembatalan jelas, batas kerugian ditetapkan</a:t>
                      </a:r>
                    </a:p>
                  </a:txBody>
                  <a:tcPr anchor="ctr" marL="73152" marR="73152" marT="27432" marB="27432">
                    <a:solidFill>
                      <a:srgbClr val="FFFFFF"/>
                    </a:solidFill>
                  </a:tcPr>
                </a:tc>
                <a:tc>
                  <a:txBody>
                    <a:bodyPr/>
                    <a:lstStyle/>
                    <a:p>
                      <a:r>
                        <a:rPr sz="1100" b="0">
                          <a:solidFill>
                            <a:srgbClr val="222830"/>
                          </a:solidFill>
                          <a:latin typeface="Source Sans Pro"/>
                        </a:rPr>
                        <a:t>+180%</a:t>
                      </a:r>
                    </a:p>
                  </a:txBody>
                  <a:tcPr anchor="ctr" marL="73152" marR="73152" marT="27432" marB="27432">
                    <a:solidFill>
                      <a:srgbClr val="FFFFFF"/>
                    </a:solidFill>
                  </a:tcPr>
                </a:tc>
                <a:tc>
                  <a:txBody>
                    <a:bodyPr/>
                    <a:lstStyle/>
                    <a:p>
                      <a:r>
                        <a:rPr sz="1100" b="0">
                          <a:solidFill>
                            <a:srgbClr val="222830"/>
                          </a:solidFill>
                          <a:latin typeface="Source Sans Pro"/>
                        </a:rPr>
                        <a:t>Rp109.000.000</a:t>
                      </a:r>
                    </a:p>
                  </a:txBody>
                  <a:tcPr anchor="ctr" marL="73152" marR="73152" marT="27432" marB="27432">
                    <a:solidFill>
                      <a:srgbClr val="FFFFFF"/>
                    </a:solidFill>
                  </a:tcPr>
                </a:tc>
              </a:tr>
              <a:tr h="384048">
                <a:tc>
                  <a:txBody>
                    <a:bodyPr/>
                    <a:lstStyle/>
                    <a:p>
                      <a:r>
                        <a:rPr sz="1100" b="0">
                          <a:solidFill>
                            <a:srgbClr val="222830"/>
                          </a:solidFill>
                          <a:latin typeface="Source Sans Pro"/>
                        </a:rPr>
                        <a:t>X</a:t>
                      </a:r>
                    </a:p>
                  </a:txBody>
                  <a:tcPr anchor="ctr" marL="73152" marR="73152" marT="27432" marB="27432">
                    <a:solidFill>
                      <a:srgbClr val="F1F4F8"/>
                    </a:solidFill>
                  </a:tcPr>
                </a:tc>
                <a:tc>
                  <a:txBody>
                    <a:bodyPr/>
                    <a:lstStyle/>
                    <a:p>
                      <a:r>
                        <a:rPr sz="1100" b="0">
                          <a:solidFill>
                            <a:srgbClr val="222830"/>
                          </a:solidFill>
                          <a:latin typeface="Source Sans Pro"/>
                        </a:rPr>
                        <a:t>5%</a:t>
                      </a:r>
                    </a:p>
                  </a:txBody>
                  <a:tcPr anchor="ctr" marL="73152" marR="73152" marT="27432" marB="27432">
                    <a:solidFill>
                      <a:srgbClr val="F1F4F8"/>
                    </a:solidFill>
                  </a:tcPr>
                </a:tc>
                <a:tc>
                  <a:txBody>
                    <a:bodyPr/>
                    <a:lstStyle/>
                    <a:p>
                      <a:r>
                        <a:rPr sz="1100" b="0">
                          <a:solidFill>
                            <a:srgbClr val="222830"/>
                          </a:solidFill>
                          <a:latin typeface="Source Sans Pro"/>
                        </a:rPr>
                        <a:t>Tesis tertulis, syarat pembatalan jelas, batas kerugian ditetapkan</a:t>
                      </a:r>
                    </a:p>
                  </a:txBody>
                  <a:tcPr anchor="ctr" marL="73152" marR="73152" marT="27432" marB="27432">
                    <a:solidFill>
                      <a:srgbClr val="F1F4F8"/>
                    </a:solidFill>
                  </a:tcPr>
                </a:tc>
                <a:tc>
                  <a:txBody>
                    <a:bodyPr/>
                    <a:lstStyle/>
                    <a:p>
                      <a:r>
                        <a:rPr sz="1100" b="0">
                          <a:solidFill>
                            <a:srgbClr val="222830"/>
                          </a:solidFill>
                          <a:latin typeface="Source Sans Pro"/>
                        </a:rPr>
                        <a:t>−90%</a:t>
                      </a:r>
                    </a:p>
                  </a:txBody>
                  <a:tcPr anchor="ctr" marL="73152" marR="73152" marT="27432" marB="27432">
                    <a:solidFill>
                      <a:srgbClr val="F1F4F8"/>
                    </a:solidFill>
                  </a:tcPr>
                </a:tc>
                <a:tc>
                  <a:txBody>
                    <a:bodyPr/>
                    <a:lstStyle/>
                    <a:p>
                      <a:r>
                        <a:rPr sz="1100" b="0">
                          <a:solidFill>
                            <a:srgbClr val="222830"/>
                          </a:solidFill>
                          <a:latin typeface="Source Sans Pro"/>
                        </a:rPr>
                        <a:t>Rp95.500.000</a:t>
                      </a:r>
                    </a:p>
                  </a:txBody>
                  <a:tcPr anchor="ctr" marL="73152" marR="73152" marT="27432" marB="27432">
                    <a:solidFill>
                      <a:srgbClr val="F1F4F8"/>
                    </a:solidFill>
                  </a:tcPr>
                </a:tc>
              </a:tr>
              <a:tr h="384048">
                <a:tc>
                  <a:txBody>
                    <a:bodyPr/>
                    <a:lstStyle/>
                    <a:p>
                      <a:r>
                        <a:rPr sz="1100" b="0">
                          <a:solidFill>
                            <a:srgbClr val="222830"/>
                          </a:solidFill>
                          <a:latin typeface="Source Sans Pro"/>
                        </a:rPr>
                        <a:t>Y</a:t>
                      </a:r>
                    </a:p>
                  </a:txBody>
                  <a:tcPr anchor="ctr" marL="73152" marR="73152" marT="27432" marB="27432">
                    <a:solidFill>
                      <a:srgbClr val="FFFFFF"/>
                    </a:solidFill>
                  </a:tcPr>
                </a:tc>
                <a:tc>
                  <a:txBody>
                    <a:bodyPr/>
                    <a:lstStyle/>
                    <a:p>
                      <a:r>
                        <a:rPr sz="1100" b="0">
                          <a:solidFill>
                            <a:srgbClr val="222830"/>
                          </a:solidFill>
                          <a:latin typeface="Source Sans Pro"/>
                        </a:rPr>
                        <a:t>70%</a:t>
                      </a:r>
                    </a:p>
                  </a:txBody>
                  <a:tcPr anchor="ctr" marL="73152" marR="73152" marT="27432" marB="27432">
                    <a:solidFill>
                      <a:srgbClr val="FFFFFF"/>
                    </a:solidFill>
                  </a:tcPr>
                </a:tc>
                <a:tc>
                  <a:txBody>
                    <a:bodyPr/>
                    <a:lstStyle/>
                    <a:p>
                      <a:r>
                        <a:rPr sz="1100" b="0">
                          <a:solidFill>
                            <a:srgbClr val="222830"/>
                          </a:solidFill>
                          <a:latin typeface="Source Sans Pro"/>
                        </a:rPr>
                        <a:t>Ikut ajakan grup, tanpa tesis, tanpa batas</a:t>
                      </a:r>
                    </a:p>
                  </a:txBody>
                  <a:tcPr anchor="ctr" marL="73152" marR="73152" marT="27432" marB="27432">
                    <a:solidFill>
                      <a:srgbClr val="FFFFFF"/>
                    </a:solidFill>
                  </a:tcPr>
                </a:tc>
                <a:tc>
                  <a:txBody>
                    <a:bodyPr/>
                    <a:lstStyle/>
                    <a:p>
                      <a:r>
                        <a:rPr sz="1100" b="0">
                          <a:solidFill>
                            <a:srgbClr val="222830"/>
                          </a:solidFill>
                          <a:latin typeface="Source Sans Pro"/>
                        </a:rPr>
                        <a:t>+180%</a:t>
                      </a:r>
                    </a:p>
                  </a:txBody>
                  <a:tcPr anchor="ctr" marL="73152" marR="73152" marT="27432" marB="27432">
                    <a:solidFill>
                      <a:srgbClr val="FFFFFF"/>
                    </a:solidFill>
                  </a:tcPr>
                </a:tc>
                <a:tc>
                  <a:txBody>
                    <a:bodyPr/>
                    <a:lstStyle/>
                    <a:p>
                      <a:r>
                        <a:rPr sz="1100" b="0">
                          <a:solidFill>
                            <a:srgbClr val="222830"/>
                          </a:solidFill>
                          <a:latin typeface="Source Sans Pro"/>
                        </a:rPr>
                        <a:t>Rp226.000.000</a:t>
                      </a:r>
                    </a:p>
                  </a:txBody>
                  <a:tcPr anchor="ctr" marL="73152" marR="73152" marT="27432" marB="27432">
                    <a:solidFill>
                      <a:srgbClr val="FFFFFF"/>
                    </a:solidFill>
                  </a:tcPr>
                </a:tc>
              </a:tr>
              <a:tr h="384048">
                <a:tc>
                  <a:txBody>
                    <a:bodyPr/>
                    <a:lstStyle/>
                    <a:p>
                      <a:r>
                        <a:rPr sz="1100" b="0">
                          <a:solidFill>
                            <a:srgbClr val="222830"/>
                          </a:solidFill>
                          <a:latin typeface="Source Sans Pro"/>
                        </a:rPr>
                        <a:t>Z</a:t>
                      </a:r>
                    </a:p>
                  </a:txBody>
                  <a:tcPr anchor="ctr" marL="73152" marR="73152" marT="27432" marB="27432">
                    <a:solidFill>
                      <a:srgbClr val="F1F4F8"/>
                    </a:solidFill>
                  </a:tcPr>
                </a:tc>
                <a:tc>
                  <a:txBody>
                    <a:bodyPr/>
                    <a:lstStyle/>
                    <a:p>
                      <a:r>
                        <a:rPr sz="1100" b="0">
                          <a:solidFill>
                            <a:srgbClr val="222830"/>
                          </a:solidFill>
                          <a:latin typeface="Source Sans Pro"/>
                        </a:rPr>
                        <a:t>70%</a:t>
                      </a:r>
                    </a:p>
                  </a:txBody>
                  <a:tcPr anchor="ctr" marL="73152" marR="73152" marT="27432" marB="27432">
                    <a:solidFill>
                      <a:srgbClr val="F1F4F8"/>
                    </a:solidFill>
                  </a:tcPr>
                </a:tc>
                <a:tc>
                  <a:txBody>
                    <a:bodyPr/>
                    <a:lstStyle/>
                    <a:p>
                      <a:r>
                        <a:rPr sz="1100" b="0">
                          <a:solidFill>
                            <a:srgbClr val="222830"/>
                          </a:solidFill>
                          <a:latin typeface="Source Sans Pro"/>
                        </a:rPr>
                        <a:t>Ikut ajakan grup, tanpa tesis, tanpa batas</a:t>
                      </a:r>
                    </a:p>
                  </a:txBody>
                  <a:tcPr anchor="ctr" marL="73152" marR="73152" marT="27432" marB="27432">
                    <a:solidFill>
                      <a:srgbClr val="F1F4F8"/>
                    </a:solidFill>
                  </a:tcPr>
                </a:tc>
                <a:tc>
                  <a:txBody>
                    <a:bodyPr/>
                    <a:lstStyle/>
                    <a:p>
                      <a:r>
                        <a:rPr sz="1100" b="0">
                          <a:solidFill>
                            <a:srgbClr val="222830"/>
                          </a:solidFill>
                          <a:latin typeface="Source Sans Pro"/>
                        </a:rPr>
                        <a:t>−90%</a:t>
                      </a:r>
                    </a:p>
                  </a:txBody>
                  <a:tcPr anchor="ctr" marL="73152" marR="73152" marT="27432" marB="27432">
                    <a:solidFill>
                      <a:srgbClr val="F1F4F8"/>
                    </a:solidFill>
                  </a:tcPr>
                </a:tc>
                <a:tc>
                  <a:txBody>
                    <a:bodyPr/>
                    <a:lstStyle/>
                    <a:p>
                      <a:r>
                        <a:rPr sz="1100" b="0">
                          <a:solidFill>
                            <a:srgbClr val="222830"/>
                          </a:solidFill>
                          <a:latin typeface="Source Sans Pro"/>
                        </a:rPr>
                        <a:t>Rp37.000.000</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Peserta</a:t>
                      </a:r>
                    </a:p>
                  </a:txBody>
                  <a:tcPr anchor="ctr" marL="73152" marR="73152">
                    <a:solidFill>
                      <a:srgbClr val="0F2B46"/>
                    </a:solidFill>
                  </a:tcPr>
                </a:tc>
                <a:tc>
                  <a:txBody>
                    <a:bodyPr/>
                    <a:lstStyle/>
                    <a:p>
                      <a:r>
                        <a:rPr sz="1300" b="1">
                          <a:solidFill>
                            <a:srgbClr val="FFFFFF"/>
                          </a:solidFill>
                          <a:latin typeface="Source Sans Pro"/>
                        </a:rPr>
                        <a:t>Kuadran</a:t>
                      </a:r>
                    </a:p>
                  </a:txBody>
                  <a:tcPr anchor="ctr" marL="73152" marR="73152">
                    <a:solidFill>
                      <a:srgbClr val="0F2B46"/>
                    </a:solidFill>
                  </a:tcPr>
                </a:tc>
                <a:tc>
                  <a:txBody>
                    <a:bodyPr/>
                    <a:lstStyle/>
                    <a:p>
                      <a:r>
                        <a:rPr sz="1300" b="1">
                          <a:solidFill>
                            <a:srgbClr val="FFFFFF"/>
                          </a:solidFill>
                          <a:latin typeface="Source Sans Pro"/>
                        </a:rPr>
                        <a:t>Penilaian</a:t>
                      </a:r>
                    </a:p>
                  </a:txBody>
                  <a:tcPr anchor="ctr" marL="73152" marR="73152">
                    <a:solidFill>
                      <a:srgbClr val="0F2B46"/>
                    </a:solidFill>
                  </a:tcPr>
                </a:tc>
              </a:tr>
              <a:tr h="384048">
                <a:tc>
                  <a:txBody>
                    <a:bodyPr/>
                    <a:lstStyle/>
                    <a:p>
                      <a:r>
                        <a:rPr sz="1300" b="1">
                          <a:solidFill>
                            <a:srgbClr val="222830"/>
                          </a:solidFill>
                          <a:latin typeface="Source Sans Pro"/>
                        </a:rPr>
                        <a:t>W</a:t>
                      </a:r>
                    </a:p>
                  </a:txBody>
                  <a:tcPr anchor="ctr" marL="73152" marR="73152" marT="27432" marB="27432">
                    <a:solidFill>
                      <a:srgbClr val="FFFFFF"/>
                    </a:solidFill>
                  </a:tcPr>
                </a:tc>
                <a:tc>
                  <a:txBody>
                    <a:bodyPr/>
                    <a:lstStyle/>
                    <a:p>
                      <a:r>
                        <a:rPr sz="1300" b="0">
                          <a:solidFill>
                            <a:srgbClr val="222830"/>
                          </a:solidFill>
                          <a:latin typeface="Source Sans Pro"/>
                        </a:rPr>
                        <a:t>Proses baik, hasil baik</a:t>
                      </a:r>
                    </a:p>
                  </a:txBody>
                  <a:tcPr anchor="ctr" marL="73152" marR="73152" marT="27432" marB="27432">
                    <a:solidFill>
                      <a:srgbClr val="FFFFFF"/>
                    </a:solidFill>
                  </a:tcPr>
                </a:tc>
                <a:tc>
                  <a:txBody>
                    <a:bodyPr/>
                    <a:lstStyle/>
                    <a:p>
                      <a:r>
                        <a:rPr sz="1300" b="0">
                          <a:solidFill>
                            <a:srgbClr val="222830"/>
                          </a:solidFill>
                          <a:latin typeface="Source Sans Pro"/>
                        </a:rPr>
                        <a:t>**Layak.** Ulangi prosesnya.</a:t>
                      </a:r>
                    </a:p>
                  </a:txBody>
                  <a:tcPr anchor="ctr" marL="73152" marR="73152" marT="27432" marB="27432">
                    <a:solidFill>
                      <a:srgbClr val="FFFFFF"/>
                    </a:solidFill>
                  </a:tcPr>
                </a:tc>
              </a:tr>
              <a:tr h="384048">
                <a:tc>
                  <a:txBody>
                    <a:bodyPr/>
                    <a:lstStyle/>
                    <a:p>
                      <a:r>
                        <a:rPr sz="1300" b="1">
                          <a:solidFill>
                            <a:srgbClr val="222830"/>
                          </a:solidFill>
                          <a:latin typeface="Source Sans Pro"/>
                        </a:rPr>
                        <a:t>X</a:t>
                      </a:r>
                    </a:p>
                  </a:txBody>
                  <a:tcPr anchor="ctr" marL="73152" marR="73152" marT="27432" marB="27432">
                    <a:solidFill>
                      <a:srgbClr val="F1F4F8"/>
                    </a:solidFill>
                  </a:tcPr>
                </a:tc>
                <a:tc>
                  <a:txBody>
                    <a:bodyPr/>
                    <a:lstStyle/>
                    <a:p>
                      <a:r>
                        <a:rPr sz="1300" b="0">
                          <a:solidFill>
                            <a:srgbClr val="222830"/>
                          </a:solidFill>
                          <a:latin typeface="Source Sans Pro"/>
                        </a:rPr>
                        <a:t>Proses baik, hasil buruk</a:t>
                      </a:r>
                    </a:p>
                  </a:txBody>
                  <a:tcPr anchor="ctr" marL="73152" marR="73152" marT="27432" marB="27432">
                    <a:solidFill>
                      <a:srgbClr val="F1F4F8"/>
                    </a:solidFill>
                  </a:tcPr>
                </a:tc>
                <a:tc>
                  <a:txBody>
                    <a:bodyPr/>
                    <a:lstStyle/>
                    <a:p>
                      <a:r>
                        <a:rPr sz="1300" b="0">
                          <a:solidFill>
                            <a:srgbClr val="222830"/>
                          </a:solidFill>
                          <a:latin typeface="Source Sans Pro"/>
                        </a:rPr>
                        <a:t>**Nasib buruk.** Prosesnya membatasi kerugian pada 4,5% dari portofolio. Pertahankan.</a:t>
                      </a:r>
                    </a:p>
                  </a:txBody>
                  <a:tcPr anchor="ctr" marL="73152" marR="73152" marT="27432" marB="27432">
                    <a:solidFill>
                      <a:srgbClr val="F1F4F8"/>
                    </a:solidFill>
                  </a:tcPr>
                </a:tc>
              </a:tr>
              <a:tr h="384048">
                <a:tc>
                  <a:txBody>
                    <a:bodyPr/>
                    <a:lstStyle/>
                    <a:p>
                      <a:r>
                        <a:rPr sz="1300" b="1">
                          <a:solidFill>
                            <a:srgbClr val="222830"/>
                          </a:solidFill>
                          <a:latin typeface="Source Sans Pro"/>
                        </a:rPr>
                        <a:t>Y</a:t>
                      </a:r>
                    </a:p>
                  </a:txBody>
                  <a:tcPr anchor="ctr" marL="73152" marR="73152" marT="27432" marB="27432">
                    <a:solidFill>
                      <a:srgbClr val="FFFFFF"/>
                    </a:solidFill>
                  </a:tcPr>
                </a:tc>
                <a:tc>
                  <a:txBody>
                    <a:bodyPr/>
                    <a:lstStyle/>
                    <a:p>
                      <a:r>
                        <a:rPr sz="1300" b="0">
                          <a:solidFill>
                            <a:srgbClr val="222830"/>
                          </a:solidFill>
                          <a:latin typeface="Source Sans Pro"/>
                        </a:rPr>
                        <a:t>Proses buruk, hasil baik</a:t>
                      </a:r>
                    </a:p>
                  </a:txBody>
                  <a:tcPr anchor="ctr" marL="73152" marR="73152" marT="27432" marB="27432">
                    <a:solidFill>
                      <a:srgbClr val="FFFFFF"/>
                    </a:solidFill>
                  </a:tcPr>
                </a:tc>
                <a:tc>
                  <a:txBody>
                    <a:bodyPr/>
                    <a:lstStyle/>
                    <a:p>
                      <a:r>
                        <a:rPr sz="1300" b="0">
                          <a:solidFill>
                            <a:srgbClr val="222830"/>
                          </a:solidFill>
                          <a:latin typeface="Source Sans Pro"/>
                        </a:rPr>
                        <a:t>**Keberuntungan — paling berbahaya.** Ia akan mengulanginya dengan posisi lebih besar.</a:t>
                      </a:r>
                    </a:p>
                  </a:txBody>
                  <a:tcPr anchor="ctr" marL="73152" marR="73152" marT="27432" marB="27432">
                    <a:solidFill>
                      <a:srgbClr val="FFFFFF"/>
                    </a:solidFill>
                  </a:tcPr>
                </a:tc>
              </a:tr>
              <a:tr h="384048">
                <a:tc>
                  <a:txBody>
                    <a:bodyPr/>
                    <a:lstStyle/>
                    <a:p>
                      <a:r>
                        <a:rPr sz="1300" b="1">
                          <a:solidFill>
                            <a:srgbClr val="222830"/>
                          </a:solidFill>
                          <a:latin typeface="Source Sans Pro"/>
                        </a:rPr>
                        <a:t>Z</a:t>
                      </a:r>
                    </a:p>
                  </a:txBody>
                  <a:tcPr anchor="ctr" marL="73152" marR="73152" marT="27432" marB="27432">
                    <a:solidFill>
                      <a:srgbClr val="F1F4F8"/>
                    </a:solidFill>
                  </a:tcPr>
                </a:tc>
                <a:tc>
                  <a:txBody>
                    <a:bodyPr/>
                    <a:lstStyle/>
                    <a:p>
                      <a:r>
                        <a:rPr sz="1300" b="0">
                          <a:solidFill>
                            <a:srgbClr val="222830"/>
                          </a:solidFill>
                          <a:latin typeface="Source Sans Pro"/>
                        </a:rPr>
                        <a:t>Proses buruk, hasil buruk</a:t>
                      </a:r>
                    </a:p>
                  </a:txBody>
                  <a:tcPr anchor="ctr" marL="73152" marR="73152" marT="27432" marB="27432">
                    <a:solidFill>
                      <a:srgbClr val="F1F4F8"/>
                    </a:solidFill>
                  </a:tcPr>
                </a:tc>
                <a:tc>
                  <a:txBody>
                    <a:bodyPr/>
                    <a:lstStyle/>
                    <a:p>
                      <a:r>
                        <a:rPr sz="1300" b="0">
                          <a:solidFill>
                            <a:srgbClr val="222830"/>
                          </a:solidFill>
                          <a:latin typeface="Source Sans Pro"/>
                        </a:rPr>
                        <a:t>**Konsekuensi yang dapat diperkirakan.**</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Tafsir contoh</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Selisih Rp18,09 juta</a:t>
            </a:r>
            <a:r>
              <a:rPr sz="1700" b="0">
                <a:solidFill>
                  <a:srgbClr val="222830"/>
                </a:solidFill>
                <a:latin typeface="Source Sans Pro"/>
              </a:rPr>
              <a:t> — seluruhnya berasal dari keengganan merasakan sakit sesaat pada keputusan yang, pada hari itu, tidak mengubah kekayaannya sama sekali.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PENUGASAN</a:t>
            </a:r>
          </a:p>
          <a:p>
            <a:pPr algn="l">
              <a:lnSpc>
                <a:spcPct val="108000"/>
              </a:lnSpc>
              <a:spcBef>
                <a:spcPts val="0"/>
              </a:spcBef>
              <a:spcAft>
                <a:spcPts val="600"/>
              </a:spcAft>
            </a:pPr>
            <a:r>
              <a:rPr sz="3400" b="1">
                <a:solidFill>
                  <a:srgbClr val="FFFFFF"/>
                </a:solidFill>
                <a:latin typeface="Source Sans Pro"/>
              </a:rPr>
              <a:t>Lembar Kerja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Yang harus Anda kerjakan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Bagian A — Audit keputusan masa lalu.</a:t>
            </a:r>
            <a:r>
              <a:rPr sz="1500" b="0">
                <a:solidFill>
                  <a:srgbClr val="222830"/>
                </a:solidFill>
                <a:latin typeface="Source Sans Pro"/>
              </a:rPr>
              <a:t> Pilih </a:t>
            </a:r>
            <a:r>
              <a:rPr sz="1500" b="1">
                <a:solidFill>
                  <a:srgbClr val="222830"/>
                </a:solidFill>
                <a:latin typeface="Source Sans Pro"/>
              </a:rPr>
              <a:t>lima</a:t>
            </a:r>
            <a:r>
              <a:rPr sz="1500" b="0">
                <a:solidFill>
                  <a:srgbClr val="222830"/>
                </a:solidFill>
                <a:latin typeface="Source Sans Pro"/>
              </a:rPr>
              <a:t> keputusan keuangan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B — Profil bias pribadi.</a:t>
            </a:r>
            <a:r>
              <a:rPr sz="1500" b="0">
                <a:solidFill>
                  <a:srgbClr val="222830"/>
                </a:solidFill>
                <a:latin typeface="Source Sans Pro"/>
              </a:rPr>
              <a:t> Dari Bagian A, identifikasi **tiga bias yang</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C — Matriks proses-hasil.</a:t>
            </a:r>
            <a:r>
              <a:rPr sz="1500" b="0">
                <a:solidFill>
                  <a:srgbClr val="222830"/>
                </a:solidFill>
                <a:latin typeface="Source Sans Pro"/>
              </a:rPr>
              <a:t> Petakan kelima keputusan Bagian A ke dalam</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D — Rancangan penangkal struktural.</a:t>
            </a:r>
            <a:r>
              <a:rPr sz="1500" b="0">
                <a:solidFill>
                  <a:srgbClr val="222830"/>
                </a:solidFill>
                <a:latin typeface="Source Sans Pro"/>
              </a:rPr>
              <a:t> Untuk setiap bias di Bagian B,</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E — Daftar Periksa Pra-Keputusan pribadi.</a:t>
            </a:r>
            <a:r>
              <a:rPr sz="1500" b="0">
                <a:solidFill>
                  <a:srgbClr val="222830"/>
                </a:solidFill>
                <a:latin typeface="Source Sans Pro"/>
              </a:rPr>
              <a:t> Sesuaikan sepuluh butir</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F — Pra-mortem.</a:t>
            </a:r>
            <a:r>
              <a:rPr sz="1500" b="0">
                <a:solidFill>
                  <a:srgbClr val="222830"/>
                </a:solidFill>
                <a:latin typeface="Source Sans Pro"/>
              </a:rPr>
              <a:t> Untuk satu rencana investasi yang sedang Anda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RUBRIK</a:t>
            </a:r>
          </a:p>
          <a:p>
            <a:pPr algn="l">
              <a:lnSpc>
                <a:spcPct val="110000"/>
              </a:lnSpc>
              <a:spcBef>
                <a:spcPts val="0"/>
              </a:spcBef>
              <a:spcAft>
                <a:spcPts val="600"/>
              </a:spcAft>
            </a:pPr>
            <a:r>
              <a:rPr sz="2400" b="1">
                <a:solidFill>
                  <a:srgbClr val="0F2B46"/>
                </a:solidFill>
                <a:latin typeface="Source Sans Pro"/>
              </a:rPr>
              <a:t>Dimensi penilaian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Dimensi</a:t>
                      </a:r>
                    </a:p>
                  </a:txBody>
                  <a:tcPr anchor="ctr" marL="73152" marR="73152">
                    <a:solidFill>
                      <a:srgbClr val="0F2B46"/>
                    </a:solidFill>
                  </a:tcPr>
                </a:tc>
                <a:tc>
                  <a:txBody>
                    <a:bodyPr/>
                    <a:lstStyle/>
                    <a:p>
                      <a:r>
                        <a:rPr sz="1300" b="1">
                          <a:solidFill>
                            <a:srgbClr val="FFFFFF"/>
                          </a:solidFill>
                          <a:latin typeface="Source Sans Pro"/>
                        </a:rPr>
                        <a:t>Standar 'Kompeten' (3)</a:t>
                      </a:r>
                    </a:p>
                  </a:txBody>
                  <a:tcPr anchor="ctr" marL="73152" marR="73152">
                    <a:solidFill>
                      <a:srgbClr val="0F2B46"/>
                    </a:solidFill>
                  </a:tcPr>
                </a:tc>
              </a:tr>
              <a:tr h="384048">
                <a:tc>
                  <a:txBody>
                    <a:bodyPr/>
                    <a:lstStyle/>
                    <a:p>
                      <a:r>
                        <a:rPr sz="1300" b="1">
                          <a:solidFill>
                            <a:srgbClr val="222830"/>
                          </a:solidFill>
                          <a:latin typeface="Source Sans Pro"/>
                        </a:rPr>
                        <a:t>**D1 Ketepatan konsep**</a:t>
                      </a:r>
                    </a:p>
                  </a:txBody>
                  <a:tcPr anchor="ctr" marL="73152" marR="73152" marT="27432" marB="27432">
                    <a:solidFill>
                      <a:srgbClr val="FFFFFF"/>
                    </a:solidFill>
                  </a:tcPr>
                </a:tc>
                <a:tc>
                  <a:txBody>
                    <a:bodyPr/>
                    <a:lstStyle/>
                    <a:p>
                      <a:r>
                        <a:rPr sz="1300" b="0">
                          <a:solidFill>
                            <a:srgbClr val="222830"/>
                          </a:solidFill>
                          <a:latin typeface="Source Sans Pro"/>
                        </a:rPr>
                        <a:t>Seluruh bias tepat diidentifikasi dengan mekanismenya</a:t>
                      </a:r>
                    </a:p>
                  </a:txBody>
                  <a:tcPr anchor="ctr" marL="73152" marR="73152" marT="27432" marB="27432">
                    <a:solidFill>
                      <a:srgbClr val="FFFFFF"/>
                    </a:solidFill>
                  </a:tcPr>
                </a:tc>
              </a:tr>
              <a:tr h="384048">
                <a:tc>
                  <a:txBody>
                    <a:bodyPr/>
                    <a:lstStyle/>
                    <a:p>
                      <a:r>
                        <a:rPr sz="1300" b="1">
                          <a:solidFill>
                            <a:srgbClr val="222830"/>
                          </a:solidFill>
                          <a:latin typeface="Source Sans Pro"/>
                        </a:rPr>
                        <a:t>**D2 Kualitas data**</a:t>
                      </a:r>
                    </a:p>
                  </a:txBody>
                  <a:tcPr anchor="ctr" marL="73152" marR="73152" marT="27432" marB="27432">
                    <a:solidFill>
                      <a:srgbClr val="F1F4F8"/>
                    </a:solidFill>
                  </a:tcPr>
                </a:tc>
                <a:tc>
                  <a:txBody>
                    <a:bodyPr/>
                    <a:lstStyle/>
                    <a:p>
                      <a:r>
                        <a:rPr sz="1300" b="0">
                          <a:solidFill>
                            <a:srgbClr val="222830"/>
                          </a:solidFill>
                          <a:latin typeface="Source Sans Pro"/>
                        </a:rPr>
                        <a:t>Lima keputusan nyata dengan konteks lengkap</a:t>
                      </a:r>
                    </a:p>
                  </a:txBody>
                  <a:tcPr anchor="ctr" marL="73152" marR="73152" marT="27432" marB="27432">
                    <a:solidFill>
                      <a:srgbClr val="F1F4F8"/>
                    </a:solidFill>
                  </a:tcPr>
                </a:tc>
              </a:tr>
              <a:tr h="384048">
                <a:tc>
                  <a:txBody>
                    <a:bodyPr/>
                    <a:lstStyle/>
                    <a:p>
                      <a:r>
                        <a:rPr sz="1300" b="1">
                          <a:solidFill>
                            <a:srgbClr val="222830"/>
                          </a:solidFill>
                          <a:latin typeface="Source Sans Pro"/>
                        </a:rPr>
                        <a:t>**D3 Penalaran**</a:t>
                      </a:r>
                    </a:p>
                  </a:txBody>
                  <a:tcPr anchor="ctr" marL="73152" marR="73152" marT="27432" marB="27432">
                    <a:solidFill>
                      <a:srgbClr val="FFFFFF"/>
                    </a:solidFill>
                  </a:tcPr>
                </a:tc>
                <a:tc>
                  <a:txBody>
                    <a:bodyPr/>
                    <a:lstStyle/>
                    <a:p>
                      <a:r>
                        <a:rPr sz="1300" b="0">
                          <a:solidFill>
                            <a:srgbClr val="222830"/>
                          </a:solidFill>
                          <a:latin typeface="Source Sans Pro"/>
                        </a:rPr>
                        <a:t>Menghubungkan bias, pemicu, dan biaya</a:t>
                      </a:r>
                    </a:p>
                  </a:txBody>
                  <a:tcPr anchor="ctr" marL="73152" marR="73152" marT="27432" marB="27432">
                    <a:solidFill>
                      <a:srgbClr val="FFFFFF"/>
                    </a:solidFill>
                  </a:tcPr>
                </a:tc>
              </a:tr>
              <a:tr h="384048">
                <a:tc>
                  <a:txBody>
                    <a:bodyPr/>
                    <a:lstStyle/>
                    <a:p>
                      <a:r>
                        <a:rPr sz="1300" b="1">
                          <a:solidFill>
                            <a:srgbClr val="222830"/>
                          </a:solidFill>
                          <a:latin typeface="Source Sans Pro"/>
                        </a:rPr>
                        <a:t>**D4 Perlakuan risiko**</a:t>
                      </a:r>
                    </a:p>
                  </a:txBody>
                  <a:tcPr anchor="ctr" marL="73152" marR="73152" marT="27432" marB="27432">
                    <a:solidFill>
                      <a:srgbClr val="F1F4F8"/>
                    </a:solidFill>
                  </a:tcPr>
                </a:tc>
                <a:tc>
                  <a:txBody>
                    <a:bodyPr/>
                    <a:lstStyle/>
                    <a:p>
                      <a:r>
                        <a:rPr sz="1300" b="0">
                          <a:solidFill>
                            <a:srgbClr val="222830"/>
                          </a:solidFill>
                          <a:latin typeface="Source Sans Pro"/>
                        </a:rPr>
                        <a:t>Batas keras ditetapkan dengan angka</a:t>
                      </a:r>
                    </a:p>
                  </a:txBody>
                  <a:tcPr anchor="ctr" marL="73152" marR="73152" marT="27432" marB="27432">
                    <a:solidFill>
                      <a:srgbClr val="F1F4F8"/>
                    </a:solidFill>
                  </a:tcPr>
                </a:tc>
              </a:tr>
              <a:tr h="384048">
                <a:tc>
                  <a:txBody>
                    <a:bodyPr/>
                    <a:lstStyle/>
                    <a:p>
                      <a:r>
                        <a:rPr sz="1300" b="1">
                          <a:solidFill>
                            <a:srgbClr val="222830"/>
                          </a:solidFill>
                          <a:latin typeface="Source Sans Pro"/>
                        </a:rPr>
                        <a:t>**D5 Disiplin proses**</a:t>
                      </a:r>
                    </a:p>
                  </a:txBody>
                  <a:tcPr anchor="ctr" marL="73152" marR="73152" marT="27432" marB="27432">
                    <a:solidFill>
                      <a:srgbClr val="FFFFFF"/>
                    </a:solidFill>
                  </a:tcPr>
                </a:tc>
                <a:tc>
                  <a:txBody>
                    <a:bodyPr/>
                    <a:lstStyle/>
                    <a:p>
                      <a:r>
                        <a:rPr sz="1300" b="0">
                          <a:solidFill>
                            <a:srgbClr val="222830"/>
                          </a:solidFill>
                          <a:latin typeface="Source Sans Pro"/>
                        </a:rPr>
                        <a:t>Seluruh penangkal bersifat struktural dan berjalan otomatis</a:t>
                      </a:r>
                    </a:p>
                  </a:txBody>
                  <a:tcPr anchor="ctr" marL="73152" marR="73152" marT="27432" marB="27432">
                    <a:solidFill>
                      <a:srgbClr val="FFFFFF"/>
                    </a:solidFill>
                  </a:tcPr>
                </a:tc>
              </a:tr>
              <a:tr h="384048">
                <a:tc>
                  <a:txBody>
                    <a:bodyPr/>
                    <a:lstStyle/>
                    <a:p>
                      <a:r>
                        <a:rPr sz="1300" b="1">
                          <a:solidFill>
                            <a:srgbClr val="222830"/>
                          </a:solidFill>
                          <a:latin typeface="Source Sans Pro"/>
                        </a:rPr>
                        <a:t>**D6 Komunikasi &amp; etika**</a:t>
                      </a:r>
                    </a:p>
                  </a:txBody>
                  <a:tcPr anchor="ctr" marL="73152" marR="73152" marT="27432" marB="27432">
                    <a:solidFill>
                      <a:srgbClr val="F1F4F8"/>
                    </a:solidFill>
                  </a:tcPr>
                </a:tc>
                <a:tc>
                  <a:txBody>
                    <a:bodyPr/>
                    <a:lstStyle/>
                    <a:p>
                      <a:r>
                        <a:rPr sz="1300" b="0">
                          <a:solidFill>
                            <a:srgbClr val="222830"/>
                          </a:solidFill>
                          <a:latin typeface="Source Sans Pro"/>
                        </a:rPr>
                        <a:t>Mengakui secara terbuka keputusan yang hanya beruntung</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L0.9</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