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**Membedakan** imbal hasil rata-rata aritmetik dan geometrik (CAGR), serta **menjelaskan** mengapa yang pertama menyesatkan. (C2, C4) 2. **Menghitung** CAGR, imbal hasil tertimbang waktu, dan imbal hasil tertimbang uang, serta **menentukan** kapan masing-masing dipakai. (C3, C4) 3. **Menghitung** dampak biaya berkala terhadap kekayaan akhir selama horizon panjang. (C3) 4. **Menjelaskan** hambatan volatilitas (volatility drag) dan implikasinya terhadap pemilihan strategi. (C4) 5. **Membangun** kalkulator lembar sebar yang dapat dipakai ulang untuk mengevaluasi portofolio sendiri. (C6)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ukuran yang wajib dikenal sejak Level 0 (diperdalam di L2.3 dan L3.3):</a:t>
            </a:r>
          </a:p>
          <a:p/>
          <a:p>
            <a:r>
              <a:t>**(a) Simpangan baku (sigma)** — ukuran sebaran imbal hasil. Kelemahan: ia memperlakukan kenaikan dan penurunan secara setara, padahal investor tidak.</a:t>
            </a:r>
          </a:p>
          <a:p/>
          <a:p>
            <a:r>
              <a:t>**(b) Penurunan maksimum (maximum drawdown)** — penurunan terdalam dari puncak ke lembah. Ini ukuran yang jauh lebih relevan secara perilaku, karena inilah angka yang benar-benar dialami dan yang menyebabkan orang menyerah.</a:t>
            </a:r>
          </a:p>
          <a:p/>
          <a:p>
            <a:r>
              <a:t>MDD = (Nilai lembah - Nilai puncak) / (Nilai puncak)</a:t>
            </a:r>
          </a:p>
          <a:p/>
          <a:p>
            <a:r>
              <a:t>**(c) Imbal hasil per unit risiko** — bentuk paling sederhana:</a:t>
            </a:r>
          </a:p>
          <a:p/>
          <a:p>
            <a:r>
              <a:t>Rasio = (r_portofolio - r_bebas risiko) / (sigma)</a:t>
            </a:r>
          </a:p>
          <a:p/>
          <a:p>
            <a:r>
              <a:t>Rasio ini memungkinkan perbandingan yang adil antara strategi dengan tingkat risiko berbeda. **Menilai strategi hanya dari imbal hasilnya adalah kesalahan yang setara dengan menilai kendaraan hanya dari kecepatan maksimumnya.**</a:t>
            </a:r>
          </a:p>
          <a:p/>
          <a:p>
            <a:r>
              <a:t>Ini penerapan **K-04 — proses dinilai terpisah dari hasil**: dua strategi dengan imbal hasil sama tetapi risiko berbeda **bukan** strategi yang sama baiknya.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**Rata-rata aritmetik:**</a:t>
            </a:r>
          </a:p>
          <a:p/>
          <a:p>
            <a:r>
              <a:t>- Dana A: (40 - 25 + 35 - 20 + 30)/5 = 12,0% - Dana B: (12 + 8 + 11 + 6 + 13)/5 = 10,0%</a:t>
            </a:r>
          </a:p>
          <a:p/>
          <a:p>
            <a:r>
              <a:t>Dana A tampak lebih unggul, dan inilah angka yang akan muncul di materi pemasaran.</a:t>
            </a:r>
          </a:p>
          <a:p/>
          <a:p>
            <a:r>
              <a:t>**Hasil sebenarnya atas modal Rp100 juta:**</a:t>
            </a:r>
          </a:p>
          <a:p/>
          <a:p>
            <a:r>
              <a:t>- Dana A: 100 × 1,40 × 0,75 × 1,35 × 0,80 × 1,30 = Rp147,42 juta - Dana B: 100 × 1,12 × 1,08 × 1,11 × 1,06 × 1,13 = Rp160,82 juta</a:t>
            </a:r>
          </a:p>
          <a:p/>
          <a:p>
            <a:r>
              <a:t>**CAGR:**</a:t>
            </a:r>
          </a:p>
          <a:p/>
          <a:p>
            <a:r>
              <a:t>- Dana A: (147,42/100)^1/5 - 1 = 8,07% - Dana B: (160,82/100)^1/5 - 1 = 9,97%</a:t>
            </a:r>
          </a:p>
          <a:p/>
          <a:p>
            <a:r>
              <a:t>**Tafsir.** Dana A unggul 2 poin persentase pada rata-rata aritmetik, tetapi **tertinggal 1,9 poin persentase pada CAGR** dan menghasilkan Rp13,4 juta lebih sedikit. Penyebabnya adalah hambatan volatilitas.</a:t>
            </a:r>
          </a:p>
          <a:p/>
          <a:p>
            <a:r>
              <a:t>Perhatikan juga dimensi perilaku: pemegang Dana A menyaksikan dua tahun merugi (−25% dan −20%). Peluang ia menyerah di tengah jalan jauh lebih besar daripada pemegang Dana B yang tidak pernah mengalami tahun merugi. **Maka hasi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**Rata-rata aritmetik:**</a:t>
            </a:r>
          </a:p>
          <a:p/>
          <a:p>
            <a:r>
              <a:t>- Dana A: (40 - 25 + 35 - 20 + 30)/5 = 12,0% - Dana B: (12 + 8 + 11 + 6 + 13)/5 = 10,0%</a:t>
            </a:r>
          </a:p>
          <a:p/>
          <a:p>
            <a:r>
              <a:t>Dana A tampak lebih unggul, dan inilah angka yang akan muncul di materi pemasaran.</a:t>
            </a:r>
          </a:p>
          <a:p/>
          <a:p>
            <a:r>
              <a:t>**Hasil sebenarnya atas modal Rp100 juta:**</a:t>
            </a:r>
          </a:p>
          <a:p/>
          <a:p>
            <a:r>
              <a:t>- Dana A: 100 × 1,40 × 0,75 × 1,35 × 0,80 × 1,30 = Rp147,42 juta - Dana B: 100 × 1,12 × 1,08 × 1,11 × 1,06 × 1,13 = Rp160,82 juta</a:t>
            </a:r>
          </a:p>
          <a:p/>
          <a:p>
            <a:r>
              <a:t>**CAGR:**</a:t>
            </a:r>
          </a:p>
          <a:p/>
          <a:p>
            <a:r>
              <a:t>- Dana A: (147,42/100)^1/5 - 1 = 8,07% - Dana B: (160,82/100)^1/5 - 1 = 9,97%</a:t>
            </a:r>
          </a:p>
          <a:p/>
          <a:p>
            <a:r>
              <a:t>**Tafsir.** Dana A unggul 2 poin persentase pada rata-rata aritmetik, tetapi **tertinggal 1,9 poin persentase pada CAGR** dan menghasilkan Rp13,4 juta lebih sedikit. Penyebabnya adalah hambatan volatilitas.</a:t>
            </a:r>
          </a:p>
          <a:p/>
          <a:p>
            <a:r>
              <a:t>Perhatikan juga dimensi perilaku: pemegang Dana A menyaksikan dua tahun merugi (−25% dan −20%). Peluang ia menyerah di tengah jalan jauh lebih besar daripada pemegang Dana B yang tidak pernah mengalami tahun merugi. **Maka hasi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**Rata-rata aritmetik:**</a:t>
            </a:r>
          </a:p>
          <a:p/>
          <a:p>
            <a:r>
              <a:t>- Dana A: (40 - 25 + 35 - 20 + 30)/5 = 12,0% - Dana B: (12 + 8 + 11 + 6 + 13)/5 = 10,0%</a:t>
            </a:r>
          </a:p>
          <a:p/>
          <a:p>
            <a:r>
              <a:t>Dana A tampak lebih unggul, dan inilah angka yang akan muncul di materi pemasaran.</a:t>
            </a:r>
          </a:p>
          <a:p/>
          <a:p>
            <a:r>
              <a:t>**Hasil sebenarnya atas modal Rp100 juta:**</a:t>
            </a:r>
          </a:p>
          <a:p/>
          <a:p>
            <a:r>
              <a:t>- Dana A: 100 × 1,40 × 0,75 × 1,35 × 0,80 × 1,30 = Rp147,42 juta - Dana B: 100 × 1,12 × 1,08 × 1,11 × 1,06 × 1,13 = Rp160,82 juta</a:t>
            </a:r>
          </a:p>
          <a:p/>
          <a:p>
            <a:r>
              <a:t>**CAGR:**</a:t>
            </a:r>
          </a:p>
          <a:p/>
          <a:p>
            <a:r>
              <a:t>- Dana A: (147,42/100)^1/5 - 1 = 8,07% - Dana B: (160,82/100)^1/5 - 1 = 9,97%</a:t>
            </a:r>
          </a:p>
          <a:p/>
          <a:p>
            <a:r>
              <a:t>**Tafsir.** Dana A unggul 2 poin persentase pada rata-rata aritmetik, tetapi **tertinggal 1,9 poin persentase pada CAGR** dan menghasilkan Rp13,4 juta lebih sedikit. Penyebabnya adalah hambatan volatilitas.</a:t>
            </a:r>
          </a:p>
          <a:p/>
          <a:p>
            <a:r>
              <a:t>Perhatikan juga dimensi perilaku: pemegang Dana A menyaksikan dua tahun merugi (−25% dan −20%). Peluang ia menyerah di tengah jalan jauh lebih besar daripada pemegang Dana B yang tidak pernah mengalami tahun merugi. **Maka hasi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**Rata-rata aritmetik:**</a:t>
            </a:r>
          </a:p>
          <a:p/>
          <a:p>
            <a:r>
              <a:t>- Dana A: (40 - 25 + 35 - 20 + 30)/5 = 12,0% - Dana B: (12 + 8 + 11 + 6 + 13)/5 = 10,0%</a:t>
            </a:r>
          </a:p>
          <a:p/>
          <a:p>
            <a:r>
              <a:t>Dana A tampak lebih unggul, dan inilah angka yang akan muncul di materi pemasaran.</a:t>
            </a:r>
          </a:p>
          <a:p/>
          <a:p>
            <a:r>
              <a:t>**Hasil sebenarnya atas modal Rp100 juta:**</a:t>
            </a:r>
          </a:p>
          <a:p/>
          <a:p>
            <a:r>
              <a:t>- Dana A: 100 × 1,40 × 0,75 × 1,35 × 0,80 × 1,30 = Rp147,42 juta - Dana B: 100 × 1,12 × 1,08 × 1,11 × 1,06 × 1,13 = Rp160,82 juta</a:t>
            </a:r>
          </a:p>
          <a:p/>
          <a:p>
            <a:r>
              <a:t>**CAGR:**</a:t>
            </a:r>
          </a:p>
          <a:p/>
          <a:p>
            <a:r>
              <a:t>- Dana A: (147,42/100)^1/5 - 1 = 8,07% - Dana B: (160,82/100)^1/5 - 1 = 9,97%</a:t>
            </a:r>
          </a:p>
          <a:p/>
          <a:p>
            <a:r>
              <a:t>**Tafsir.** Dana A unggul 2 poin persentase pada rata-rata aritmetik, tetapi **tertinggal 1,9 poin persentase pada CAGR** dan menghasilkan Rp13,4 juta lebih sedikit. Penyebabnya adalah hambatan volatilitas.</a:t>
            </a:r>
          </a:p>
          <a:p/>
          <a:p>
            <a:r>
              <a:t>Perhatikan juga dimensi perilaku: pemegang Dana A menyaksikan dua tahun merugi (−25% dan −20%). Peluang ia menyerah di tengah jalan jauh lebih besar daripada pemegang Dana B yang tidak pernah mengalami tahun merugi. **Maka hasi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Matematika Investasi: Bunga Majemuk dan Imbal Hasil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rata-rata aritmetik dan geometrik (CAGR), serta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CAGR, imbal hasil tertimbang waktu, dan imbal hasil tertimbang uang, serta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menentukan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kapan masing-masing dipakai.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dampak biaya berkala terhadap kekayaan akhir selama horizon panjang.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hambatan volatilitas (volatility drag) dan implikasinya terhadap pemilihan strategi.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Membangun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kalkulator lembar sebar yang dapat dipakai ulang untuk mengevaluasi portofolio sendiri. (C6)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MENGUKUR IMBAL HASIL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┌────────────────────┼────────────────────┐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ARITMETIK            GEOMETRIK            TERTIMBANG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(rata-rata           (CAGR —              (TWR vs MWR)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sederhana)          yang benar)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                    │              ┌──────┴──────┐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menyesatkan     ┌────────┴────────┐   kinerja    kinerja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           │                 │   instrumen  investor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└──► HAMBATAN VOLATILITAS ◄───┘        │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│                         └────┬─────┘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│                         SELISIH PERILAKU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▼                              (K-12)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BIAYA MAJEMUK (K-06)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Bunga majemuk: mesin dan juga jebakan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Rata-rata aritmetik menyesatkan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Hambatan volatilitas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Hambatan volatilitas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aritmetik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 (sigma)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Hambatan (sigma^2/2)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geometrik perkiraan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**−8,00%**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**−17,00%**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Dua cara mengukur kinerja: TWR dan MWR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Biaya: pengurang yang majemuk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Biaya: pengurang yang majemuk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0,5%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1,5%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2,5%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36,9%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33,8%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42,3%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Ukuran risiko dasar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Ukuran risiko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(a) Simpangan baku (sigma)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ukuran sebaran imbal hasil. Kelemahan: ia memperlakukan kenaikan dan penurunan secara setara, padahal investor tidak.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(c) Imbal hasil per unit risiko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bentuk paling sederhana: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Dana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Dana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Waktu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Nilai sebelum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Arus kas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Nilai sesudah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tahun berjalan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Awal Th-1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Setor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+100.000.000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Akhir Th-1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**+30%**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Awal Th-2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Setor besar (antusias)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+300.000.000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430.000.000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Akhir Th-2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301.000.000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301.000.000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**−30%**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Awal Th-3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Tarik sebagian (panik)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301.000.000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−150.000.000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151.000.000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Akhir Th-3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196.300.000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196.300.000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**+30%**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Investor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Investor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beban tahunan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bersih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**Rp4.124.199.000**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**Rp6.229.240.000**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setoran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Rp1.080.000.000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Rp1.080.000.000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**+Rp2.105.041.000**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−7,62% per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Selisih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13,38 poin persentase per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sepenuhnya berasal dari keputusan waktu: menyetor empat kali lipat setelah kenaikan 30%, dan…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lebih dari Rp2,1 miliar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hampir dua kali lipat seluruh setoran yang pernah mereka lakukan.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Dana A: (40 - 25 + 35 - 20 + 30)/5 = 12,0%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Dana B: (12 + 8 + 11 + 6 + 13)/5 = 10,0%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Dana A: 100 × 1,40 × 0,75 × 1,35 × 0,80 × 1,30 = Rp147,42 juta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formula benar dan sesuai peruntukan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data dari sumber nyata dan tercantum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temuan spesifik pada Sheet 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σ, MDD, dan rasio per unit risiko lengkap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perhitungan berbasis formula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Menyajikan seluruh angka termasuk yang buruk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