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**Mengidentifikasi** sumber imbal hasil setiap kelas aset dan **membedakan** aset penghasil arus kas dari aset non-penghasil. (C2, C4) 2. **Menjelaskan** hubungan risiko dan imbal hasil, serta mengapa hubungan itu bukan jaminan melainkan kecenderungan jangka panjang. (C2) 3. **Membandingkan** kelas aset pada enam dimensi: sumber imbal hasil, volatilitas, likuiditas, perlindungan inflasi, perlakuan pajak, dan tingkat pengetahuan yang dibutuhkan. (C4) 4. **Menjelaskan** peran korelasi dalam diversifikasi dan mengapa korelasi tidak stabil. (C2, C4) 5. **Memetakan** tujuan keuangannya (L0.6) ke kelas aset yang sesuai horizon. (C3)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Hubungan risiko–imbal hasil sering disalahpahami sebagai **jaminan**: "berisiko tinggi berarti imbal hasil tinggi". Yang benar adalah:</a:t>
            </a:r>
          </a:p>
          <a:p/>
          <a:p>
            <a:r>
              <a:t>&gt; Imbal hasil **yang diharapkan** cenderung lebih tinggi pada aset berisiko &gt; tinggi, **karena** investor menuntut kompensasi atas ketidakpastian. Tetapi &gt; risiko berarti hasilnya **dapat** jauh berbeda dari harapan — termasuk jauh &gt; lebih buruk, dan untuk waktu yang lama.</a:t>
            </a:r>
          </a:p>
          <a:p/>
          <a:p>
            <a:r>
              <a:t>Bila risiko tinggi menjamin imbal hasil tinggi, ia tidak lagi berisiko.</a:t>
            </a:r>
          </a:p>
          <a:p/>
          <a:p>
            <a:r>
              <a:t>Berikut peta indikatif — **kisaran pengajaran, bukan proyeksi**:</a:t>
            </a:r>
          </a:p>
          <a:p/>
          <a:p>
            <a:r>
              <a:t>**Tiga peringatan pembacaan tabel ini:**</a:t>
            </a:r>
          </a:p>
          <a:p/>
          <a:p>
            <a:r>
              <a:t>1. **Angka masa lalu bukan janji masa depan.** Ia hanya membangun intuisi tentang besaran. 2. **Kolom paling penting adalah yang terakhir.** Peserta cenderung membaca kolom imbal hasil dan melewati kolom penurunan terdalam. Justru kolom terakhir yang menentukan apakah seseorang bertahan di dalam aset tersebut cukup lama untuk memperoleh imbal hasilnya. 3. **Properti memiliki volatilitas yang tersembunyi.** Harganya tidak dikutip setiap hari, sehingga terasa stabil. Ketiadaan kutipan bukan ketiadaan fluktuasi — ini ilusi yang berbahaya karena mendorong penggunaan utang berlebihan.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Korelasi mengukur kecenderungan dua aset bergerak bersama, dalam rentang −1 hingga +1.</a:t>
            </a:r>
          </a:p>
          <a:p/>
          <a:p>
            <a:r>
              <a:t>- **+1**: bergerak searah sempurna. Tidak ada manfaat diversifikasi. - **0**: tidak berhubungan. Manfaat diversifikasi besar. - **−1**: berlawanan sempurna. Secara teoretis meniadakan fluktuasi.</a:t>
            </a:r>
          </a:p>
          <a:p/>
          <a:p>
            <a:r>
              <a:t>Manfaat diversifikasi bersifat matematis, bukan sekadar bijak: menggabungkan aset yang tidak berkorelasi sempurna menghasilkan portofolio dengan fluktuasi lebih rendah daripada rata-rata tertimbang fluktuasi komponennya.</a:t>
            </a:r>
          </a:p>
          <a:p/>
          <a:p>
            <a:r>
              <a:t>**Namun — dan ini yang wajib dipahami sejak Level 0 — korelasi tidak stabil.**</a:t>
            </a:r>
          </a:p>
          <a:p/>
          <a:p>
            <a:r>
              <a:t>Pada masa tenang, banyak aset bergerak sendiri-sendiri. Pada masa krisis parah, korelasi antar-aset berisiko cenderung **naik mendekati +1**, karena investor menjual apa pun yang dapat dijual untuk memperoleh tunai. Artinya:</a:t>
            </a:r>
          </a:p>
          <a:p/>
          <a:p>
            <a:r>
              <a:t>&gt; **Diversifikasi cenderung paling lemah justru pada saat ia paling dibutuhkan.**</a:t>
            </a:r>
          </a:p>
          <a:p/>
          <a:p>
            <a:r>
              <a:t>Inilah prinsip **K-08**. Implikasinya:</a:t>
            </a:r>
          </a:p>
          <a:p/>
          <a:p>
            <a:r>
              <a:t>1. Diversifikasi bukan pengganti ukuran posisi yang tepat. 2. Diversifikasi bukan pengganti dana darurat (L0.4). 3. Diversifikasi antar-aset yang **sumber imbal hasilnya berbeda** lebih tangguh daripada diversifikasi antar-aset yang hanya berbeda nama.</a:t>
            </a:r>
          </a:p>
          <a:p/>
          <a:p>
            <a:r>
              <a:t>Memiliki dua puluh saham di satu bursa pada satu negara bukanlah portofolio yang terdiversifikasi; ia adalah satu taruhan yang dipecah menjadi dua puluh bagian.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Tiga peserta, masing-masing memiliki **Rp200.000.000**, menghadapi penurunan pasar di mana saham turun **45%**, obligasi turun **8%**, emas naik **12%**, dan aset digital turun **72%**.</a:t>
            </a:r>
          </a:p>
          <a:p/>
          <a:p>
            <a:r>
              <a:t>**Nilai setelah penurunan:**</a:t>
            </a:r>
          </a:p>
          <a:p/>
          <a:p>
            <a:r>
              <a:t>**Peserta A:** 200 × (0,70 × 0,92 + 0,20 × 0,55 + 0,10 × 1,12) = 200 × 0,8660 = Rp173,2 juta Penurunan **13,4%**. Kenaikan untuk pulih: **15,5%**.</a:t>
            </a:r>
          </a:p>
          <a:p/>
          <a:p>
            <a:r>
              <a:t>**Peserta B:** 200 × (0,40 × 0,92 + 0,40 × 0,55 + 0,15 × 1,12 + 0,05 × 0,28) = 200 × 0,7700 = Rp154,0 juta Penurunan **23,0%**. Kenaikan untuk pulih: **29,9%**.</a:t>
            </a:r>
          </a:p>
          <a:p/>
          <a:p>
            <a:r>
              <a:t>**Peserta C:** 200 × (0,05 × 0,92 + 0,45 × 0,55 + 0,10 × 1,12 + 0,40 × 0,28) = 200 × 0,5175 = Rp103,5 juta Penurunan **48,25%**. Kenaikan untuk pulih: **93,2%**.</a:t>
            </a:r>
          </a:p>
          <a:p/>
          <a:p>
            <a:r>
              <a:t>**Tafsir.** Tujuan contoh ini bukan menyimpulkan bahwa A paling baik. Pada tahun pasar naik, urutannya akan terbalik, dan C mungkin unggul jauh.</a:t>
            </a:r>
          </a:p>
          <a:p/>
          <a:p>
            <a:r>
              <a:t>Pertanyaan yang benar adalah: **pada alokasi mana masing-masing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Tiga peserta, masing-masing memiliki **Rp200.000.000**, menghadapi penurunan pasar di mana saham turun **45%**, obligasi turun **8%**, emas naik **12%**, dan aset digital turun **72%**.</a:t>
            </a:r>
          </a:p>
          <a:p/>
          <a:p>
            <a:r>
              <a:t>**Nilai setelah penurunan:**</a:t>
            </a:r>
          </a:p>
          <a:p/>
          <a:p>
            <a:r>
              <a:t>**Peserta A:** 200 × (0,70 × 0,92 + 0,20 × 0,55 + 0,10 × 1,12) = 200 × 0,8660 = Rp173,2 juta Penurunan **13,4%**. Kenaikan untuk pulih: **15,5%**.</a:t>
            </a:r>
          </a:p>
          <a:p/>
          <a:p>
            <a:r>
              <a:t>**Peserta B:** 200 × (0,40 × 0,92 + 0,40 × 0,55 + 0,15 × 1,12 + 0,05 × 0,28) = 200 × 0,7700 = Rp154,0 juta Penurunan **23,0%**. Kenaikan untuk pulih: **29,9%**.</a:t>
            </a:r>
          </a:p>
          <a:p/>
          <a:p>
            <a:r>
              <a:t>**Peserta C:** 200 × (0,05 × 0,92 + 0,45 × 0,55 + 0,10 × 1,12 + 0,40 × 0,28) = 200 × 0,5175 = Rp103,5 juta Penurunan **48,25%**. Kenaikan untuk pulih: **93,2%**.</a:t>
            </a:r>
          </a:p>
          <a:p/>
          <a:p>
            <a:r>
              <a:t>**Tafsir.** Tujuan contoh ini bukan menyimpulkan bahwa A paling baik. Pada tahun pasar naik, urutannya akan terbalik, dan C mungkin unggul jauh.</a:t>
            </a:r>
          </a:p>
          <a:p/>
          <a:p>
            <a:r>
              <a:t>Pertanyaan yang benar adalah: **pada alokasi mana masing-masing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Tiga peserta, masing-masing memiliki **Rp200.000.000**, menghadapi penurunan pasar di mana saham turun **45%**, obligasi turun **8%**, emas naik **12%**, dan aset digital turun **72%**.</a:t>
            </a:r>
          </a:p>
          <a:p/>
          <a:p>
            <a:r>
              <a:t>**Nilai setelah penurunan:**</a:t>
            </a:r>
          </a:p>
          <a:p/>
          <a:p>
            <a:r>
              <a:t>**Peserta A:** 200 × (0,70 × 0,92 + 0,20 × 0,55 + 0,10 × 1,12) = 200 × 0,8660 = Rp173,2 juta Penurunan **13,4%**. Kenaikan untuk pulih: **15,5%**.</a:t>
            </a:r>
          </a:p>
          <a:p/>
          <a:p>
            <a:r>
              <a:t>**Peserta B:** 200 × (0,40 × 0,92 + 0,40 × 0,55 + 0,15 × 1,12 + 0,05 × 0,28) = 200 × 0,7700 = Rp154,0 juta Penurunan **23,0%**. Kenaikan untuk pulih: **29,9%**.</a:t>
            </a:r>
          </a:p>
          <a:p/>
          <a:p>
            <a:r>
              <a:t>**Peserta C:** 200 × (0,05 × 0,92 + 0,45 × 0,55 + 0,10 × 1,12 + 0,40 × 0,28) = 200 × 0,5175 = Rp103,5 juta Penurunan **48,25%**. Kenaikan untuk pulih: **93,2%**.</a:t>
            </a:r>
          </a:p>
          <a:p/>
          <a:p>
            <a:r>
              <a:t>**Tafsir.** Tujuan contoh ini bukan menyimpulkan bahwa A paling baik. Pada tahun pasar naik, urutannya akan terbalik, dan C mungkin unggul jauh.</a:t>
            </a:r>
          </a:p>
          <a:p/>
          <a:p>
            <a:r>
              <a:t>Pertanyaan yang benar adalah: **pada alokasi mana masing-masing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Tiga peserta, masing-masing memiliki **Rp200.000.000**, menghadapi penurunan pasar di mana saham turun **45%**, obligasi turun **8%**, emas naik **12%**, dan aset digital turun **72%**.</a:t>
            </a:r>
          </a:p>
          <a:p/>
          <a:p>
            <a:r>
              <a:t>**Nilai setelah penurunan:**</a:t>
            </a:r>
          </a:p>
          <a:p/>
          <a:p>
            <a:r>
              <a:t>**Peserta A:** 200 × (0,70 × 0,92 + 0,20 × 0,55 + 0,10 × 1,12) = 200 × 0,8660 = Rp173,2 juta Penurunan **13,4%**. Kenaikan untuk pulih: **15,5%**.</a:t>
            </a:r>
          </a:p>
          <a:p/>
          <a:p>
            <a:r>
              <a:t>**Peserta B:** 200 × (0,40 × 0,92 + 0,40 × 0,55 + 0,15 × 1,12 + 0,05 × 0,28) = 200 × 0,7700 = Rp154,0 juta Penurunan **23,0%**. Kenaikan untuk pulih: **29,9%**.</a:t>
            </a:r>
          </a:p>
          <a:p/>
          <a:p>
            <a:r>
              <a:t>**Peserta C:** 200 × (0,05 × 0,92 + 0,45 × 0,55 + 0,10 × 1,12 + 0,40 × 0,28) = 200 × 0,5175 = Rp103,5 juta Penurunan **48,25%**. Kenaikan untuk pulih: **93,2%**.</a:t>
            </a:r>
          </a:p>
          <a:p/>
          <a:p>
            <a:r>
              <a:t>**Tafsir.** Tujuan contoh ini bukan menyimpulkan bahwa A paling baik. Pada tahun pasar naik, urutannya akan terbalik, dan C mungkin unggul jauh.</a:t>
            </a:r>
          </a:p>
          <a:p/>
          <a:p>
            <a:r>
              <a:t>Pertanyaan yang benar adalah: **pada alokasi mana masing-masing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Tiga peserta, masing-masing memiliki **Rp200.000.000**, menghadapi penurunan pasar di mana saham turun **45%**, obligasi turun **8%**, emas naik **12%**, dan aset digital turun **72%**.</a:t>
            </a:r>
          </a:p>
          <a:p/>
          <a:p>
            <a:r>
              <a:t>**Nilai setelah penurunan:**</a:t>
            </a:r>
          </a:p>
          <a:p/>
          <a:p>
            <a:r>
              <a:t>**Peserta A:** 200 × (0,70 × 0,92 + 0,20 × 0,55 + 0,10 × 1,12) = 200 × 0,8660 = Rp173,2 juta Penurunan **13,4%**. Kenaikan untuk pulih: **15,5%**.</a:t>
            </a:r>
          </a:p>
          <a:p/>
          <a:p>
            <a:r>
              <a:t>**Peserta B:** 200 × (0,40 × 0,92 + 0,40 × 0,55 + 0,15 × 1,12 + 0,05 × 0,28) = 200 × 0,7700 = Rp154,0 juta Penurunan **23,0%**. Kenaikan untuk pulih: **29,9%**.</a:t>
            </a:r>
          </a:p>
          <a:p/>
          <a:p>
            <a:r>
              <a:t>**Peserta C:** 200 × (0,05 × 0,92 + 0,45 × 0,55 + 0,10 × 1,12 + 0,40 × 0,28) = 200 × 0,5175 = Rp103,5 juta Penurunan **48,25%**. Kenaikan untuk pulih: **93,2%**.</a:t>
            </a:r>
          </a:p>
          <a:p/>
          <a:p>
            <a:r>
              <a:t>**Tafsir.** Tujuan contoh ini bukan menyimpulkan bahwa A paling baik. Pada tahun pasar naik, urutannya akan terbalik, dan C mungkin unggul jauh.</a:t>
            </a:r>
          </a:p>
          <a:p/>
          <a:p>
            <a:r>
              <a:t>Pertanyaan yang benar adalah: **pada alokasi mana masing-masing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Matriks enam dimensi.** Susun tabel perbandingan untuk minimal enam kelas aset pada enam dimensi §4.4. Cantumkan sumber data untuk setiap klaim kuantitatif.</a:t>
            </a:r>
          </a:p>
          <a:p/>
          <a:p>
            <a:r>
              <a:t>**Bagian B — Analisis sumber imbal hasil.** Untuk setiap kelas aset, jawab dalam dua kalimat: dari mana imbal hasilnya berasal, dan apa yang terjadi bila tidak ada pembeli baru.</a:t>
            </a:r>
          </a:p>
          <a:p/>
          <a:p>
            <a:r>
              <a:t>**Bagian C — Tabel pemulihan.** Buat tabel penurunan vs kenaikan yang diperlukan untuk pulih, dari 5% hingga 95% dengan langkah 5%. Tandai titik di mana kenaikan yang diperlukan melampaui 100%.</a:t>
            </a:r>
          </a:p>
          <a:p/>
          <a:p>
            <a:r>
              <a:t>**Bagian D — Simulasi tiga alokasi.** Rancang tiga alokasi (konservatif, seimbang, agresif). Hitung dampak skenario penurunan Contoh 1 pada masing-masing. Hitung kenaikan yang diperlukan untuk pulih.</a:t>
            </a:r>
          </a:p>
          <a:p/>
          <a:p>
            <a:r>
              <a:t>**Bagian E — Uji kejujuran perilaku.** Untuk setiap alokasi di Bagian D, jawab: apakah Anda akan tetap menyetor setiap bulan bila portofolio Anda berada pada nilai tersebut selama 14 bulan berturut-turut? Jawab dengan jujur, bukan dengan jawaban yang terdengar berani.</a:t>
            </a:r>
          </a:p>
          <a:p/>
          <a:p>
            <a:r>
              <a:t>**Bagian F — Pemetaan tujuan ke kelas aset.** Ambil tabel tujuan dari LK-L0.6. Untuk setiap tujuan, tentukan kelas aset yang sesuai dan **kelas aset yang dilarang**, dengan alasan berb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Peta Kelas Aset: Spektrum Risiko dan Imbal Hasil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0 · Fondasi · Pilar P3 Kelas Aset &amp; Instrumen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Mengidentifikasi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sumber imbal hasil setiap kelas aset dan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membedakan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aset penghasil arus kas dari aset non-penghasil. (C2,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hubungan risiko dan imbal hasil, serta mengapa hubungan itu bukan jaminan melainkan kecenderungan jangka panjang. (C2)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Membandingkan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kelas aset pada enam dimensi: sumber imbal hasil, volatilitas, likuiditas, perlindungan inflasi, perlakuan pajak, dan tingkat pengetahuan yang…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peran korelasi dalam diversifikasi dan mengapa korelasi tidak stabil. (C2,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Memetakan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tujuan keuangannya (L0.6) ke kelas aset yang sesuai horizon. (C3)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KELAS ASET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┌────────────────────┴────────────────────┐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PENGHASIL ARUS KAS               NON-PENGHASIL ARUS KAS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nilai dari yang dihasilkan       nilai dari apa yang orang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│                     lain bersedia membayar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┌──────────┼──────────┐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Obligasi  Saham   Properti sewa      ┌───────┼───────┐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(kupon)  (laba)   (sewa)           Emas  Komoditas  Aset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│                              digital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│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└────────► 6 DIMENSI ◄───────────┘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sumber · volatilitas · likuiditas · inflasi · pajak · pengetahuan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KORELASI &amp; DIVERSIFIKASI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PEMETAAN KE HORIZON TUJUAN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Pertanyaan yang memisahkan investor dari spekulan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Pertanyaan yang memisahkan investor dari spekulan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Penghasil arus kas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Non-penghasil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Sumber imbal hasil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Arus kas + pertumbuhannya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Perubahan persepsi dan permintaan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Dapat dinilai dengan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Arus kas terdiskonto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Perbandingan historis, kelangkaan, adopsi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Bila tidak ada pembeli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Tetap menghasilkan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menghasilkan apa pun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Batas bawah nilai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Nilai arus kas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batas teoretis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Spektrum risiko dan imbal hasil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Spektrum risiko dan imbal hasil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Angka masa lalu bukan janji masa depan.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Ia hanya membangun intuisi tentang besaran.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Kolom paling penting adalah yang terakhir.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Peserta cenderung membaca kolom imbal hasil dan melewati kolom penurunan terdalam. Justru kolom terakhir yang…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Properti memiliki volatilitas yang tersembunyi.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Harganya tidak dikutip setiap hari, sehingga terasa stabil. Ketiadaan kutipan bukan ketiadaan fluktuasi — ini…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Spektrum risiko dan imbal hasil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Kelas 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Imbal hasil nominal jangka panjang (indikatif)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Volatilitas tahunan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Penurunan terdalam historis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Kas / tabungan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2–3%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~0%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0% nominal (tetapi riil negatif)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Deposito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3–6%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~0%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0% nominal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negara (SBN)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6–7%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Rendah–sedang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−10% s.d. −15%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korporasi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7–9%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Sedang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−15% s.d. −25% (plus risiko gagal bayar)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Reksa dana campuran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6–10%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Sedang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−20% s.d. −30%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Saham (indeks)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8–12%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Tinggi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−50% s.d. −60%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Saham individual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Sangat beragam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Sangat 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−100% (dapat delisting)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Emas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5–8%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Sedang–tinggi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−40% s.d. −45%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Properti (sewa + apresiasi)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7–11%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Rendah terlihat, tinggi sebenarnya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−30% s.d. −50%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Matematika penurunan: mengapa kolom terakhir paling penting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Matematika penurunan: mengapa kolom terakhir paling penting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Penurunan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Kenaikan untuk pulih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11,1%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25,0%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42,9%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100,0%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233,3%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85%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566,7%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90%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900,0%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Enam dimensi perbandingan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Enam dimensi perbandingan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 penting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**Sumber imbal hasil**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Dari mana uangnya berasal?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Menentukan apakah dapat dinilai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**Volatilitas**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Seberapa besar fluktuasinya?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Menentukan kesesuaian horizon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**Likuiditas**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Berapa lama dan berapa biaya untuk mencairkan?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K-09; menentukan kegunaan saat darurat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**Perlindungan inflasi**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Apakah nilainya mengikuti harga barang?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Menentukan kegunaan jangka panjang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**Perlakuan pajak**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Berapa pajaknya dan kapan dikenakan?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K-06; dapat mengubah peringkat imbal hasil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**Pengetahuan dibutuhkan**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Seberapa dalam pemahaman yang diperlukan?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Aset yang tidak dipahami adalah risiko, bukan peluang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Ringkasan kelas aset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Korelasi: mengapa diversifikasi bekerja, dan kapan ia gagal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Korelasi: mengapa diversifikasi bekerja, dan kapan ia gagal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+1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: bergerak searah sempurna. Tidak ada manfaat diversifikasi.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0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: tidak berhubungan. Manfaat diversifikasi besar.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−1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: berlawanan sempurna. Secara teoretis meniadakan fluktuasi.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Menghubungkan kembali ke tujuan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Menghubungkan kembali ke tujuan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Tujuan (L0.6)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Horizon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Kelas aset yang sesuai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Dana darurat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Sekarang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Kas, RD pasar uang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Stabilitas mutlak (L0.4)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Umrah 3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Pendek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Deposito, RD pasar uang, SBN tenor pendek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Tenggat tidak dapat menunggu pemulihan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Uang muka rumah 5–7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Menengah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Pendapatan tetap dominan + porsi kecil bertumbuh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Perlu pertumbuhan, tetapi tidak boleh anjlok mendekati tenggat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Pendidikan anak 9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Menengah–panjang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Campuran, menurun risikonya mendekati tenggat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Perlu pertumbuhan awal, perlu kepastian akhir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Pensiun 24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Panjang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Ekuitas dominan + diversifikasi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Horizon cukup untuk melewati beberapa siklus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Alokasi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Peserta A (konservatif)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Peserta B (seimbang)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Peserta C (agresif)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Kas &amp; obligasi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Saham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Emas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Aset digital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Angka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beli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perolehan (BPHTB, notaris, balik nama ±6%)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48.000.000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**Modal awal total**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**848.000.000**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Sewa kotor per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48.000.000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Kekosongan 1 bulan/tahun (−8,3%)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(4.000.000)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Pemeliharaan &amp; PBB per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(9.000.000)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Pajak final sewa 10% dari sewa kotor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(4.800.000)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**Sewa bersih per tahun**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**30.200.000**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**Imbal hasil sewa bersih**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**30.200.000 / 848.000.000 = 3,56%**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Angka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Modal awal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Asumsi imbal hasil kotor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Rasio beban tahunan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(1,2%)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**Imbal hasil bersih perkiraan**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**± 8,8%**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Properti sewa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RD indeks saham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Sumber imbal hasil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Sewa + apresiasi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Laba perusahaan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Volatilitas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Terlihat rendah, sebenarnya tinggi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Terlihat tinggi, tercatat harian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Likuiditas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**Sangat rendah** (3–18 bulan, biaya jual 3–5%)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**Tinggi** (T+2 s.d. T+7)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Perlindungan inflasi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Baik (sewa dapat dinaikkan)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Baik (laba nominal ikut naik)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Perpajakan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Pajak final sewa, BPHTB, PPh penjualan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Pajak atas RD relatif ringan bagi perorangan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Pengetahuan dibutuhkan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Tinggi (lokasi, hukum, penyewa, konstruksi)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Sedang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**Tambahan: konsentrasi**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**Satu aset, satu lokasi, satu penyewa**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Puluhan hingga ratusan emiten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**Tambahan: beban waktu**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Tinggi (mengelola penyewa, perbaikan)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Hampir nol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Keputusan tidak dapat dibuat dari tabel ini saja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ia bergantung pada tujuan, horizon, toleransi, dan pengetahuan Pak Hendra. Yang diajarkan modul ini adalah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A — Matriks enam dimensi.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Susun tabel perbandingan untuk minimal enam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B — Analisis sumber imbal hasil.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Untuk setiap kelas aset, jawab dalam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C — Tabel pemulihan.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Buat tabel penurunan vs kenaikan yang diperlukan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D — Simulasi tiga alokasi.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Rancang tiga alokasi (konservatif,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E — Uji kejujuran perilaku.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Untuk setiap alokasi di Bagian D, jawab: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F — Pemetaan tujuan ke kelas aset.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Ambil tabel tujuan dari LK-L0.6.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Matriks enam dimensi benar seluruhnya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klaim kuantitatif bersumber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Tiga alokasi disimulasikan dan ditafsirkan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Dikaitkan dengan alokasi dan ukuran posisi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tujuan L0.6 dipetakan lengkap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Jawaban jujur dan konsisten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