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Setelah menyelesaikan modul ini, peserta mampu:</a:t>
            </a:r>
          </a:p>
          <a:p/>
          <a:p>
            <a:r>
              <a:t>1. **Merumuskan** tujuan keuangan yang spesifik, terukur, bertenggat, dan terhitung nilainya pada harga masa depan. (C3) 2. **Mengelompokkan** tujuan berdasarkan horizon dan **menentukan** implikasinya terhadap jenis aset yang boleh digunakan. (C3, C4) 3. **Membedakan** tiga komponen profil risiko: kapasitas, toleransi, dan kebutuhan — serta menjelaskan mengapa ketiganya sering bertentangan. (C4) 4. **Menentukan** tingkat imbal hasil yang diperlukan untuk setiap tujuan dan **mengevaluasi** kewajarannya. (C3, C5) 5. **Menyusun** Pernyataan Kebijakan Pribadi yang mengikat perilakunya di masa tekanan. (C5)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Aturan ini adalah salah satu yang paling sering dilanggar oleh pemula, dan pelanggarannya paling mahal.</a:t>
            </a:r>
          </a:p>
          <a:p/>
          <a:p>
            <a:r>
              <a:t>**Logikanya.** Aset berisiko memerlukan waktu untuk memulihkan penurunan. Pasar saham pernah membutuhkan bertahun-tahun untuk kembali ke puncak sebelumnya. Apabila tenggat tujuan jatuh di tengah periode pemulihan, kerugian menjadi permanen — bukan karena pasarnya, melainkan karena **tenggatnya tidak sabar**.</a:t>
            </a:r>
          </a:p>
          <a:p/>
          <a:p>
            <a:r>
              <a:t>**Kesalahan cermin.** Ada dua kesalahan yang saling berlawanan dan sama merugikannya:</a:t>
            </a:r>
          </a:p>
          <a:p/>
          <a:p>
            <a:r>
              <a:t>1. **Menempatkan dana jangka pendek di aset berisiko** — uang muka rumah yang akan dipakai 14 bulan lagi ditaruh di saham. Ini bukan investasi; ini spekulasi atas tenggat. 2. **Menempatkan dana jangka sangat panjang di kas** — dana pensiun 30 tahun disimpan di deposito. Terasa aman, tetapi hampir menjamin kegagalan mencapai tujuan karena tergerus inflasi (L0.1).</a:t>
            </a:r>
          </a:p>
          <a:p/>
          <a:p>
            <a:r>
              <a:t>Keduanya berasal dari akar yang sama: **memilih aset berdasarkan perasaan, bukan berdasarkan horizon.**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Ini adalah keluaran terpenting modul ini, dan versi sederhana dari Investment Policy Statement yang dipakai investor institusional (dibahas penuh di L4A.1).</a:t>
            </a:r>
          </a:p>
          <a:p/>
          <a:p>
            <a:r>
              <a:t>Fungsinya bukan administratif. Fungsinya adalah **mengikat keputusan Anda hari ini terhadap diri Anda di masa panik.** Anda menulisnya dalam keadaan tenang, agar ia dapat memerintah Anda dalam keadaan tidak tenang. Ini penerapan langsung **K-11** dan pertahanan terhadap **K-12**.</a:t>
            </a:r>
          </a:p>
          <a:p/>
          <a:p>
            <a:r>
              <a:t>**Kerangka Pernyataan Kebijakan Pribadi (satu halaman):**</a:t>
            </a:r>
          </a:p>
          <a:p/>
          <a:p>
            <a:r>
              <a:t>1. **Tujuan** — daftar tujuan dengan nilai, tenggat, dan prioritas. 2. **Horizon** — per tujuan. 3. **Profil risiko** — kapasitas, toleransi, kebutuhan, dan kesimpulannya. 4. **Alokasi aset sasaran** — rentang per kelas aset (mis. ekuitas 50–70%). 5. **Aturan setoran** — nominal, tanggal, mekanisme otomatis. 6. **Aturan penyeimbangan ulang** — kapan dan bagaimana. 7. **Aturan pada penurunan** — apa yang akan dan **tidak akan** Anda lakukan saat portofolio turun 20%, 35%, 50%. 8. **Yang tidak akan saya lakukan** — daftar larangan pribadi (mis. tidak memakai leverage, tidak membeli yang tidak saya pahami, tidak mengikuti ajakan grup). 9. **Jadwal peninjauan** — kapan kebijakan ini boleh diubah (dan larangan mengubahnya saat pasar sedang bergejolak). 10. **Tanda tangan dan tanggal.**</a:t>
            </a:r>
          </a:p>
          <a:p/>
          <a:p>
            <a:r>
              <a:t>**Aturan emas:** kebijakan ini hanya boleh direvisi pada jadwal peninjauan yang telah ditetapkan, atau ketik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Lina, 36 tahun. Surplus investasi **Rp7.500.000/bulan**. Dana darurat sudah penuh. Tidak ada utang konsumtif.</a:t>
            </a:r>
          </a:p>
          <a:p/>
          <a:p>
            <a:r>
              <a:t>**Perhitungan nilai pada tenggat (contoh tujuan 1):** 400.000.000 × (1,08)^9 = 400.000.000 × 1,99900 = 799.600.000</a:t>
            </a:r>
          </a:p>
          <a:p/>
          <a:p>
            <a:r>
              <a:t>**Kebutuhan setoran bulanan per tujuan (asumsi imbal hasil sesuai horizon):**</a:t>
            </a:r>
          </a:p>
          <a:p/>
          <a:p>
            <a:r>
              <a:t>**Diagnosis.** Surplus Bu Lina Rp7,5 juta; kebutuhan Rp19,93 juta. **Kekurangan Rp12,43 juta per bulan.** Rencana ini tidak layak dalam bentuk sekarang — dan kekurangan sebesar ini sangat lazim ditemukan pada perencanaan pertama. Menemukan kekurangan ini adalah keberhasilan modul, bukan kegagalan peserta.</a:t>
            </a:r>
          </a:p>
          <a:p/>
          <a:p>
            <a:r>
              <a:t>**Yang salah dilakukan:** menaikkan asumsi imbal hasil menjadi 25% agar angkanya "cocok". Ini menyelesaikan masalah di lembar sebar dan menciptakan masalah di kehidupan nyata.</a:t>
            </a:r>
          </a:p>
          <a:p/>
          <a:p>
            <a:r>
              <a:t>**Yang benar dilakukan — penyesuaian berurutan, dimulai dari prioritas terendah:**</a:t>
            </a:r>
          </a:p>
          <a:p/>
          <a:p>
            <a:r>
              <a:t>Pendidikan anak (wajib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Lina, 36 tahun. Surplus investasi **Rp7.500.000/bulan**. Dana darurat sudah penuh. Tidak ada utang konsumtif.</a:t>
            </a:r>
          </a:p>
          <a:p/>
          <a:p>
            <a:r>
              <a:t>**Perhitungan nilai pada tenggat (contoh tujuan 1):** 400.000.000 × (1,08)^9 = 400.000.000 × 1,99900 = 799.600.000</a:t>
            </a:r>
          </a:p>
          <a:p/>
          <a:p>
            <a:r>
              <a:t>**Kebutuhan setoran bulanan per tujuan (asumsi imbal hasil sesuai horizon):**</a:t>
            </a:r>
          </a:p>
          <a:p/>
          <a:p>
            <a:r>
              <a:t>**Diagnosis.** Surplus Bu Lina Rp7,5 juta; kebutuhan Rp19,93 juta. **Kekurangan Rp12,43 juta per bulan.** Rencana ini tidak layak dalam bentuk sekarang — dan kekurangan sebesar ini sangat lazim ditemukan pada perencanaan pertama. Menemukan kekurangan ini adalah keberhasilan modul, bukan kegagalan peserta.</a:t>
            </a:r>
          </a:p>
          <a:p/>
          <a:p>
            <a:r>
              <a:t>**Yang salah dilakukan:** menaikkan asumsi imbal hasil menjadi 25% agar angkanya "cocok". Ini menyelesaikan masalah di lembar sebar dan menciptakan masalah di kehidupan nyata.</a:t>
            </a:r>
          </a:p>
          <a:p/>
          <a:p>
            <a:r>
              <a:t>**Yang benar dilakukan — penyesuaian berurutan, dimulai dari prioritas terendah:**</a:t>
            </a:r>
          </a:p>
          <a:p/>
          <a:p>
            <a:r>
              <a:t>Pendidikan anak (wajib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**Bagian A — Inventaris tujuan.** Daftar seluruh tujuan keuangan Anda, minimal empat, dengan kelima atribut §4.1.</a:t>
            </a:r>
          </a:p>
          <a:p/>
          <a:p>
            <a:r>
              <a:t>**Bagian B — Nilai pada tenggat.** Hitung untuk setiap tujuan dengan inflasi khusus kategorinya (bukan inflasi umum). Cantumkan dasar asumsi inflasinya.</a:t>
            </a:r>
          </a:p>
          <a:p/>
          <a:p>
            <a:r>
              <a:t>**Bagian C — Kebutuhan setoran.** Hitung setoran bulanan yang diperlukan per tujuan, dengan asumsi imbal hasil yang **sesuai horizonnya** (§4.3). Jumlahkan.</a:t>
            </a:r>
          </a:p>
          <a:p/>
          <a:p>
            <a:r>
              <a:t>**Bagian D — Uji kelayakan.** Bandingkan total kebutuhan dengan surplus nyata Anda dari L0.3. Bila kurang, lakukan penyesuaian berurutan seperti Contoh 1 — **tanpa menaikkan asumsi imbal hasil.**</a:t>
            </a:r>
          </a:p>
          <a:p/>
          <a:p>
            <a:r>
              <a:t>**Bagian E — Profil risiko tiga komponen.**</a:t>
            </a:r>
          </a:p>
          <a:p/>
          <a:p>
            <a:r>
              <a:t>1. **Kapasitas:** nilai berdasarkan enam faktor (kekayaan bersih likuid, stabilitas pendapatan, tanggungan, horizon, dana darurat, utang). Beri skor. 2. **Toleransi:** jawab berdasarkan **perilaku nyata** Anda di masa lalu. Bila belum pernah mengalami penurunan besar, nyatakan demikian dan ambil asumsi konservatif. 3. **Kebutuhan:** imbal hasil rata-rata tertimbang dari Bagian C. 4. **Kesimpulan:** ambil yang terkecil dari kapasitas dan toleransi.</a:t>
            </a:r>
          </a:p>
          <a:p/>
          <a:p>
            <a:r>
              <a:t>**Bagian F — Pernyataan Kebijakan Pribadi.** Susun satu halaman dengan sepuluh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Tujuan Keuangan, Horizon, dan Profil Risiko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Level 0 · Fondasi · Pilar P1 Perilaku &amp; Literasi Keuangan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Setelah modul ini, peserta mampu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Capaian Pembelajaran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Merumuskan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tujuan keuangan yang spesifik, terukur, bertenggat, dan terhitung nilainya pada harga masa depan. (C3)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Mengelompokkan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tujuan berdasarkan horizon dan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menentukan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implikasinya terhadap jenis aset yang boleh digunakan. (C3, 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Membedakan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tiga komponen profil risiko: kapasitas, toleransi, dan kebutuhan — serta menjelaskan mengapa ketiganya sering bertentangan. (C4)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Menentukan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tingkat imbal hasil yang diperlukan untuk setiap tujuan dan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Menyusun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Pernyataan Kebijakan Pribadi yang mengikat perilakunya di masa tekanan. (C5)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TUJUAN KEUANGAN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┌─────────────────┼─────────────────┐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SPESIFIK          HORIZON           PRIORITAS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nilai FV       &lt;2 / 2-5 / &gt;5 th    wajib/penting/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│             diinginkan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└────────┬───────┘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│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IMBAL HASIL DIPERLUKAN ◄───────────┘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▼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┌──── PROFIL RISIKO 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KAPASITAS  ×  TOLERANSI  ×  KEBUTUHAN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(neraca)     (psikologis)   (matematis)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          │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└────────────┴──────────────┘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AMBIL YANG TERKECIL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Mengapa "ingin kaya" bukan tujuan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Mengapa "ingin kaya" bukan tujuan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Atribut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Contoh buruk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Contoh baik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**Objek**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"Punya rumah"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Rumah dua kamar di koridor timur Jakarta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**Nilai hari ini**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Rp900.000.000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**Tenggat**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"Nanti kalau mampu"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Desember 2033 (7 tahun)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**Nilai pada tenggat**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Rp1.398.600.000 (asumsi inflasi properti 6,5%)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**Prioritas**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Penting (bukan wajib)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Tiga tingkat prioritas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Horizon menentukan aset, bukan sebaliknya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Horizon menentukan aset, bukan sebaliknya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Menempatkan dana jangka pendek di aset berisiko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uang muka rumah yang akan dipakai 14 bulan lagi ditaruh di saham. Ini bukan investasi; ini spekulasi atas…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Menempatkan dana jangka sangat panjang di kas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dana pensiun 30 tahun disimpan di deposito. Terasa aman, tetapi hampir menjamin kegagalan mencapai tujuan karena…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Horizon menentukan aset, bukan sebaliknya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Horizon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Sifat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Kelas aset yang sesuai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Yang dilarang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**&lt; 2 tahun**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Kepastian mutlak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Kas, deposito, RD pasar uang, SBN jatuh tempo ≤ tenor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Saham, kripto, RD saham, properti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**2–5 tahun**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Stabilitas dominan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Pendapatan tetap, RD pendapatan tetap, SBN ritel, porsi kecil aset bertumbuh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Aset sangat volatil dalam porsi besar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**5–10 tahun**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Pertumbuhan dengan pengendalian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Campuran saham–obligasi, RD campuran, emas sebagai penyeimbang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Konsentrasi pada satu aset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**&gt; 10 tahun**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Pertumbuhan dominan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Ekuitas, RD saham, properti, porsi terukur aset digital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Kas berlebihan (risiko daya beli)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Profil risiko: tiga komponen yang sering bertentangan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Mengevaluasi kewajaran imbal hasil yang diperlukan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Mengevaluasi kewajaran imbal hasil yang diperlukan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Imbal hasil diperlukan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Penilaian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Tindakan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&lt; 4% per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Sangat konservatif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Instrumen pendapatan tetap memadai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4–8%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Wajar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Portofolio seimbang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8–12%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Menantang tetapi masuk akal untuk horizon panjang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Perlu porsi ekuitas besar dan disiplin jangka panjang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12–18%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Agresif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Hanya untuk horizon &gt; 10 tahun, dengan kesadaran penuh atas kemungkinan gagal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&gt; 18%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**Tidak realistis sebagai asumsi perencanaan**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Ubah rencana, bukan asumsinya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Pernyataan Kebijakan Pribadi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Pernyataan Kebijakan Pribadi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Tujuan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— daftar tujuan dengan nilai, tenggat, dan prioritas.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Horizon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— per tujuan.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Profil risiko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— kapasitas, toleransi, kebutuhan, dan kesimpulannya.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Alokasi aset sasaran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— rentang per kelas aset (mis. ekuitas 50–70%).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Aturan setoran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— nominal, tanggal, mekanisme otomatis.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Aturan penyeimbangan ulang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— kapan dan bagaimana.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Horizon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Imbal hasil asumsi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Setoran bulanan diperlukan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9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9%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Rp4.830.000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Rp5.890.000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24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Rp5.390.000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4,5%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Rp3.820.000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**Total**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**Rp19.930.000**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Langkah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Tindakan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Dampak pada surplus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Alokasikan bonus tahunan dan THR (setara Rp1,5 jt/bulan) ke tujuan wajib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Rp7,5 jt → **Rp9,0 jt**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Rencana peningkatan pendapatan Rp2,7 jt/bulan dalam 18 bulan (sertifikasi + perpindahan peran)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Rp9,0 jt → **Rp11,7 jt**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Kapasitas: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nilai berdasarkan enam faktor (kekayaan bersih likuid, stabilitas pendapatan, tanggungan, horizon, dana darurat, utang). Beri skor.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Toleransi: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jawab berdasarkan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perilaku nyata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Anda di masa lalu. Bila belum pernah mengalami penurunan besar, nyatakan demikian dan ambil asumsi konservatif.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Kebutuhan: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imbal hasil rata-rata tertimbang dari Bagian C.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Kesimpulan: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ambil yang terkecil dari kapasitas dan toleransi.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RUBRIK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Dimensi penilaian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Dimensi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Standar 'Kompeten' (3)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**D1 Ketepatan konsep**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Kelima atribut lengkap dan terhitung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**D2 Kualitas data**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asumsi bersumber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**D3 Penalaran**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Penyesuaian berurutan sesuai prioritas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**D4 Perlakuan risiko**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Tiga komponen profil dianalisis, kesimpulan diambil dari yang terkecil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**D5 Disiplin proses**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Sepuluh butir lengkap, ditandatangani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**D6 Komunikasi &amp; etika**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Jujur menyatakan pertukaran yang diambil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