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**Menghitung** biaya efektif utang (bunga efektif tahunan) dari skema bunga flat, efektif, dan biaya layanan harian. (C3) 2. **Membedakan** utang produktif dan konsumtif berdasarkan uji arus kas, bukan berdasarkan jenis barang yang dibeli. (C4) 3. **Membandingkan** metode longsoran (avalanche) dan bola salju (snowball), serta **memilih** yang sesuai dengan profil peserta. (C4, C5) 4. **Menyusun** rencana pelunasan bertenggat dengan proyeksi bulanan dan titik evaluasi. (C3) 5. **Mengenali** struktur jebakan pada pinjaman daring, paylater, gadai berulang, dan restrukturisasi yang merugikan. (C4) 6. **Mengevaluasi** kapan melunasi utang lebih unggul daripada berinvestasi, dengan perhitungan.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Pertanyaan yang salah: "Utang ini untuk beli apa?" Pertanyaan yang benar: **"Setelah utang ini, apakah arus kas saya bertambah atau berkurang?"**</a:t>
            </a:r>
          </a:p>
          <a:p/>
          <a:p>
            <a:r>
              <a:t>Definisi populer "utang baik = untuk aset, utang buruk = untuk konsumsi" terlalu kasar dan menyesatkan. Contoh-contoh berikut membuktikannya:</a:t>
            </a:r>
          </a:p>
          <a:p/>
          <a:p>
            <a:r>
              <a:t>- **KPR untuk rumah tinggal** — dianggap "utang baik", tetapi ia **menyedot** arus kas setiap bulan dan tidak menghasilkan apa pun. Ia dapat dibenarkan, tetapi karena alasan lain (mengganti biaya sewa, kepastian tempat tinggal), bukan karena ia produktif. - **Kredit kendaraan untuk ojek daring penuh waktu** — dianggap "utang buruk" karena kendaraan, tetapi ia **menghasilkan** arus kas melebihi cicilannya. - **Pinjaman modal usaha untuk menambah stok yang cepat berputar** — produktif bila margin melebihi biaya bunga; menjadi konsumtif bila stok mengendap.</a:t>
            </a:r>
          </a:p>
          <a:p/>
          <a:p>
            <a:r>
              <a:t>**Uji tiga pertanyaan Invesmentpedia:**</a:t>
            </a:r>
          </a:p>
          <a:p/>
          <a:p>
            <a:r>
              <a:t>1. Apakah utang ini menghasilkan arus kas masuk yang **melebihi** cicilannya? 2. Apakah aset yang dibiayai **mempertahankan nilai** melebihi sisa pokok utang? 3. Apakah saya tetap sanggup membayar bila pendapatan turun 30%?</a:t>
            </a:r>
          </a:p>
          <a:p/>
          <a:p>
            <a:r>
              <a:t>Utang yang menjawab "ya" untuk ketiganya adalah utang produktif. Utang yang menjawab "tidak" untuk pertanyaan 1 dan 2 adalah utang konsumtif, apa pun barangnya. Utang yang menjawab "tidak" untuk pertanyaan 3 adalah **utang berbahaya**, terlepas dari produktif atau tidak.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**Metode longsoran (avalanche).** Bayar minimum pada semua utang, seluruh kelebihan dana diarahkan ke utang dengan **bunga efektif tertinggi**. Setelah lunas, alihkan ke bunga tertinggi berikutnya.</a:t>
            </a:r>
          </a:p>
          <a:p/>
          <a:p>
            <a:r>
              <a:t>- Kelebihan: **secara matematis paling murah.** Total bunga terendah, waktu tersingkat. - Kekurangan: bila utang berbunga tertinggi juga bersaldo terbesar, kemenangan pertama terasa sangat jauh dan sebagian peserta menyerah.</a:t>
            </a:r>
          </a:p>
          <a:p/>
          <a:p>
            <a:r>
              <a:t>**Metode bola salju (snowball).** Bayar minimum pada semua utang, kelebihan diarahkan ke utang dengan **saldo terkecil**.</a:t>
            </a:r>
          </a:p>
          <a:p/>
          <a:p>
            <a:r>
              <a:t>- Kelebihan: kemenangan cepat, momentum psikologis, tingkat penyelesaian empiris lebih tinggi pada sebagian orang. - Kekurangan: total bunga lebih besar.</a:t>
            </a:r>
          </a:p>
          <a:p/>
          <a:p>
            <a:r>
              <a:t>**Rekomendasi Invesmentpedia — metode hibrida.**</a:t>
            </a:r>
          </a:p>
          <a:p/>
          <a:p>
            <a:r>
              <a:t>1. Lunasi terlebih dahulu utang bersaldo sangat kecil yang dapat diselesaikan dalam **satu hingga dua bulan** (berapa pun bunganya) — untuk momentum dan untuk menyederhanakan administrasi. 2. Setelah itu, beralih ke longsoran murni berdasarkan bunga efektif.</a:t>
            </a:r>
          </a:p>
          <a:p/>
          <a:p>
            <a:r>
              <a:t>Pendekatan ini mengakui bahwa prinsip **K-12 — Anda adalah risiko terbesar dalam portofolio Anda** berlaku juga pada pelunasan utang: rencana paling optimal yang ditinggalkan di bulan ketiga kalah oleh rencana kedua-terbaik yang dijalankan sampai selesai.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Bandingkan **bunga efektif utang** dengan **imbal hasil bersih yang diharapkan setelah pajak dan biaya**, lalu terapkan penyesuaian risiko.</a:t>
            </a:r>
          </a:p>
          <a:p/>
          <a:p>
            <a:r>
              <a:t>Keputusan = begincases Lunasi &amp; bila i_efektif &gt; E[r_bersih] Pertimbangkan investasi &amp; bila i_efektif &lt; E[r_bersih] - premi risiko endcases</a:t>
            </a:r>
          </a:p>
          <a:p/>
          <a:p>
            <a:r>
              <a:t>**Tiga catatan yang mengubah kesimpulan naif:**</a:t>
            </a:r>
          </a:p>
          <a:p/>
          <a:p>
            <a:r>
              <a:t>1. **Pelunasan utang bersifat pasti; imbal hasil investasi tidak.** Melunasi utang berbunga 12% setara memperoleh 12% **tanpa risiko**. Untuk setara secara ekonomi, investasi harus menawarkan jauh di atas 12% — bukan sekadar 12,1%. 2. **Pelunasan utang bebas pajak.** Imbal hasil investasi umumnya dikenai pajak. 3. **Urutan tetap berlaku.** Dana darurat minimum (L0.4) dibangun **sebelum** percepatan pelunasan, kecuali untuk utang berbunga sangat tinggi (&gt;30%) yang didahulukan bersamaan.</a:t>
            </a:r>
          </a:p>
          <a:p/>
          <a:p>
            <a:r>
              <a:t>**Urutan operasional yang dianjurkan:**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Kredit kendaraan: pokok **Rp150.000.000**, bunga **flat 7% per tahun**, tenor **48 bulan**, biaya administrasi **Rp3.500.000** (dipotong di muka), asuransi **Rp9.000.000** (dibayar di muka).</a:t>
            </a:r>
          </a:p>
          <a:p/>
          <a:p>
            <a:r>
              <a:t>**Cicilan bulanan:**</a:t>
            </a:r>
          </a:p>
          <a:p/>
          <a:p>
            <a:r>
              <a:t>- Bunga total = 150.000.000 × 7% × 4 = 42.000.000 - Total pembayaran = 150.000.000 + 42.000.000 = 192.000.000 - Cicilan = 192.000.000 / 48 = Rp4.000.000</a:t>
            </a:r>
          </a:p>
          <a:p/>
          <a:p>
            <a:r>
              <a:t>**Dana yang benar-benar diterima:** 150.000.000 - 3.500.000 - 9.000.000 = Rp137.500.000</a:t>
            </a:r>
          </a:p>
          <a:p/>
          <a:p>
            <a:r>
              <a:t>**Biaya efektif tahunan:**</a:t>
            </a:r>
          </a:p>
          <a:p/>
          <a:p>
            <a:r>
              <a:t>(192.000.000 - 137.500.000) / (137.500.000) × (12) / (48) = (54.500.000) / (137.500.000) × 0,25 = 9,91%</a:t>
            </a:r>
          </a:p>
          <a:p/>
          <a:p>
            <a:r>
              <a:t>Namun ini masih mengabaikan berkurangnya pokok. Dengan pendekatan konversi flat:</a:t>
            </a:r>
          </a:p>
          <a:p/>
          <a:p>
            <a:r>
              <a:t>i_efektif ≈ 9,91% × (2 × 48) / (48 + 1) = 9,91% × 1,959 = 19,4%</a:t>
            </a:r>
          </a:p>
          <a:p/>
          <a:p>
            <a:r>
              <a:t>**Tafsir.** Angka yang dipasarkan adalah **7%**. Biaya sebenarnya mendekati **19,4% per tahun** — hampir tiga kali lipat. Selisih ini bukan penipuan hukum; ia adal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Kredit kendaraan: pokok **Rp150.000.000**, bunga **flat 7% per tahun**, tenor **48 bulan**, biaya administrasi **Rp3.500.000** (dipotong di muka), asuransi **Rp9.000.000** (dibayar di muka).</a:t>
            </a:r>
          </a:p>
          <a:p/>
          <a:p>
            <a:r>
              <a:t>**Cicilan bulanan:**</a:t>
            </a:r>
          </a:p>
          <a:p/>
          <a:p>
            <a:r>
              <a:t>- Bunga total = 150.000.000 × 7% × 4 = 42.000.000 - Total pembayaran = 150.000.000 + 42.000.000 = 192.000.000 - Cicilan = 192.000.000 / 48 = Rp4.000.000</a:t>
            </a:r>
          </a:p>
          <a:p/>
          <a:p>
            <a:r>
              <a:t>**Dana yang benar-benar diterima:** 150.000.000 - 3.500.000 - 9.000.000 = Rp137.500.000</a:t>
            </a:r>
          </a:p>
          <a:p/>
          <a:p>
            <a:r>
              <a:t>**Biaya efektif tahunan:**</a:t>
            </a:r>
          </a:p>
          <a:p/>
          <a:p>
            <a:r>
              <a:t>(192.000.000 - 137.500.000) / (137.500.000) × (12) / (48) = (54.500.000) / (137.500.000) × 0,25 = 9,91%</a:t>
            </a:r>
          </a:p>
          <a:p/>
          <a:p>
            <a:r>
              <a:t>Namun ini masih mengabaikan berkurangnya pokok. Dengan pendekatan konversi flat:</a:t>
            </a:r>
          </a:p>
          <a:p/>
          <a:p>
            <a:r>
              <a:t>i_efektif ≈ 9,91% × (2 × 48) / (48 + 1) = 9,91% × 1,959 = 19,4%</a:t>
            </a:r>
          </a:p>
          <a:p/>
          <a:p>
            <a:r>
              <a:t>**Tafsir.** Angka yang dipasarkan adalah **7%**. Biaya sebenarnya mendekati **19,4% per tahun** — hampir tiga kali lipat. Selisih ini bukan penipuan hukum; ia adal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Kredit kendaraan: pokok **Rp150.000.000**, bunga **flat 7% per tahun**, tenor **48 bulan**, biaya administrasi **Rp3.500.000** (dipotong di muka), asuransi **Rp9.000.000** (dibayar di muka).</a:t>
            </a:r>
          </a:p>
          <a:p/>
          <a:p>
            <a:r>
              <a:t>**Cicilan bulanan:**</a:t>
            </a:r>
          </a:p>
          <a:p/>
          <a:p>
            <a:r>
              <a:t>- Bunga total = 150.000.000 × 7% × 4 = 42.000.000 - Total pembayaran = 150.000.000 + 42.000.000 = 192.000.000 - Cicilan = 192.000.000 / 48 = Rp4.000.000</a:t>
            </a:r>
          </a:p>
          <a:p/>
          <a:p>
            <a:r>
              <a:t>**Dana yang benar-benar diterima:** 150.000.000 - 3.500.000 - 9.000.000 = Rp137.500.000</a:t>
            </a:r>
          </a:p>
          <a:p/>
          <a:p>
            <a:r>
              <a:t>**Biaya efektif tahunan:**</a:t>
            </a:r>
          </a:p>
          <a:p/>
          <a:p>
            <a:r>
              <a:t>(192.000.000 - 137.500.000) / (137.500.000) × (12) / (48) = (54.500.000) / (137.500.000) × 0,25 = 9,91%</a:t>
            </a:r>
          </a:p>
          <a:p/>
          <a:p>
            <a:r>
              <a:t>Namun ini masih mengabaikan berkurangnya pokok. Dengan pendekatan konversi flat:</a:t>
            </a:r>
          </a:p>
          <a:p/>
          <a:p>
            <a:r>
              <a:t>i_efektif ≈ 9,91% × (2 × 48) / (48 + 1) = 9,91% × 1,959 = 19,4%</a:t>
            </a:r>
          </a:p>
          <a:p/>
          <a:p>
            <a:r>
              <a:t>**Tafsir.** Angka yang dipasarkan adalah **7%**. Biaya sebenarnya mendekati **19,4% per tahun** — hampir tiga kali lipat. Selisih ini bukan penipuan hukum; ia adal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Inventaris utang.** Untuk setiap utang: pemberi pinjaman, saldo pokok, bunga tertera, skema (flat/efektif/harian), seluruh biaya, cicilan minimum, sisa tenor, jaminan, dan konsekuensi gagal bayar.</a:t>
            </a:r>
          </a:p>
          <a:p/>
          <a:p>
            <a:r>
              <a:t>**Bagian B — Konversi ke bunga efektif tahunan.** Hitung biaya efektif tahunan setiap utang dengan metode §4.2. Urutkan dari termahal.</a:t>
            </a:r>
          </a:p>
          <a:p/>
          <a:p>
            <a:r>
              <a:t>**Bagian C — Uji tiga pertanyaan.** Terapkan pada setiap utang. Klasifikasikan: produktif / konsumtif / berbahaya.</a:t>
            </a:r>
          </a:p>
          <a:p/>
          <a:p>
            <a:r>
              <a:t>**Bagian D — Simulasi dua metode.** Buat proyeksi bulanan (tabel, minimal 24 baris) untuk metode longsoran dan bola salju. Bandingkan waktu dan total bunga.</a:t>
            </a:r>
          </a:p>
          <a:p/>
          <a:p>
            <a:r>
              <a:t>**Bagian E — Pilihan dan justifikasi.** Pilih satu metode. Jelaskan alasannya dengan mempertimbangkan **baik matematika maupun profil perilaku Anda sendiri.**</a:t>
            </a:r>
          </a:p>
          <a:p/>
          <a:p>
            <a:r>
              <a:t>**Bagian F — Titik henti dan pencegahan kambuh.** Tentukan:</a:t>
            </a:r>
          </a:p>
          <a:p/>
          <a:p>
            <a:r>
              <a:t>1. Tanggal target bebas utang konsumtif 2. Tiga pemicu yang selama ini menyebabkan Anda berutang, dan penangkalnya 3. Aturan tertulis: dalam kondisi apa Anda boleh berutang lagi</a:t>
            </a:r>
          </a:p>
          <a:p/>
          <a:p>
            <a:r>
              <a:t>**Bagian G — Uji tekanan.** Apa yang terjadi pada rencana ini bila pendapatan turun 30% selama 4 bulan? Tuliskan rencana cadangannya.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Manajemen Utang: Produktif, Konsumtif, dan Jebakan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0 · Fondasi · Pilar P1 Perilaku &amp; Literasi Keuangan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biaya efektif utang (bunga efektif tahunan) dari skema bunga flat, efektif, dan biaya layanan harian.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utang produktif dan konsumtif berdasarkan uji arus kas, bukan berdasarkan jenis barang yang dibeli.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Membandingkan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metode longsoran (avalanche) dan bola salju (snowball), serta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memilih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yang sesuai dengan profil peserta. (C4, 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rencana pelunasan bertenggat dengan proyeksi bulanan dan titik evaluasi.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Mengenali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struktur jebakan pada pinjaman daring, paylater, gadai berulang, dan restrukturisasi yang merugikan.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kapan melunasi utang lebih unggul daripada berinvestasi, dengan perhitungan.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UTANG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┌───────────────┴───────────────┐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UJI ARUS KAS                    BIAYA SEBENARNYA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"menghasilkan arus kas             bunga nominal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atau menyedotnya?"                 + biaya admin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│                          + asuransi wajib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┌───────┴────────┐                 + denda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PRODUKTIF      KONSUMTIF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│                │                 BUNGA EFEKTIF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kelola          LUNASKAN               TAHUNAN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optimal            │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├── Longsoran (matematis)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├── Bola salju (psikologis)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└── Hibrida (dianjurkan)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BANDINGKAN: lunasi vs investasi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Pertanyaan yang salah dan pertanyaan yang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Pertanyaan yang salah dan pertanyaan yang benar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KPR untuk rumah tinggal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dianggap "utang baik", tetapi ia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menyedot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arus kas setiap bulan dan tidak menghasilkan apa pun. Ia dapat dibenarkan, tetapi karena…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Kredit kendaraan untuk ojek daring penuh waktu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dianggap "utang buruk" karena kendaraan, tetapi ia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menghasilkan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arus kas melebihi cicilannya.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Pinjaman modal usaha untuk menambah stok yang cepat berputar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produktif bila margin melebihi biaya bunga; menjadi konsumtif bila stok mengendap.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 sebenarnya: membaca bunga secara jujur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Hierarki biaya utang di Indonesia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Hierarki biaya utang di Indonesia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Perkiraan biaya efektif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Pinjaman daring ilegal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&gt; 300% (sering tak terbatas, disertai intimidasi)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Pinjaman daring berizin jangka sangat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60–180%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Paylater dengan denda dan biaya layanan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40–120%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Kartu kredit (saldo bergulir)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30–45%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Kredit tanpa agunan (KTA)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20–35%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Kredit kendaraan (flat, dikonversi)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18–30%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Gadai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15–36%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KPR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8–14%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Kredit usaha program pemerintah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6–9%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Dua metode pelunasan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Dua metode pelunasan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Kelebihan: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secara matematis paling murah.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Total bunga terendah, waktu tersingkat.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Kekurangan: bila utang berbunga tertinggi juga bersaldo terbesar, kemenangan pertama terasa sangat jauh dan sebagian peserta menyerah.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Kelebihan: kemenangan cepat, momentum psikologis, tingkat penyelesaian empiris lebih tinggi pada sebagian orang.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Kekurangan: total bunga lebih besar.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jebakan yang wajib dikenali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Lunasi utang atau investasi? Kerangka keputusan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Lunasi utang atau investasi? Kerangka keputusan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Pelunasan utang bersifat pasti; imbal hasil investasi tidak.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Melunasi utang berbunga 12% setara memperoleh 12%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tanpa risiko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Untuk setara secara ekonomi…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Pelunasan utang bebas pajak.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investasi umumnya dikenai pajak.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Urutan tetap berlaku.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Dana darurat minimum (L0.4) dibangun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sebelum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percepatan pelunasan, kecuali untuk utang berbunga sangat tinggi (&gt;30%) yang didahulukan…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Lunasi utang atau investasi? Kerangka keputusan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Urutan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Bayar minimum seluruh utang agar tidak menunggak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Bangun dana darurat minimum 1–2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Lunasi seluruh utang berbunga efektif &gt; 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Lengkapi dana darurat sampai target penuh (L0.4)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Lunasi utang berbunga 10–20% **atau** mulai investasi — bandingkan dengan kerangka di 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Utang berbunga &lt; 10% (umumnya KPR) dapat berjalan sambil berinvestasi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Utang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Saldo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Bunga efektif/tahun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Minimum/bulan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 — Pinjaman daring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 — Kartu kredit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1.400.000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C — KTA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1.900.000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 — Kredit motor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**91.000.000**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Longsoran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Bola salju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Waktu pelunasan seluruhnya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 bulan**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 bulan**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Total bunga dibayar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**± Rp13.670.000**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**± Rp15.180.000**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**Rp1.510.000**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Utang A lunas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 ke-2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 ke-2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Utang kedua lunas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 ke-7 (B)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 ke-4 (D)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bola salju 3 bulan lebih cepat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Utang terakhir lunas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 ke-13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Bulan ke-15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longsoran unggul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Rp9.000.000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(dibayar di muka).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19,4% per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hampir tiga kali lipat. Selisih ini bukan penipuan hukum; ia adalah konvensi industri yang sah tetapi menyesatkan bagi konsumen yang tidak…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Posisi bersih: −Rp9.360.000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Posisi bersih: +Rp14.400.000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Inventaris utang.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setiap utang: pemberi pinjaman, saldo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Konversi ke bunga efektif tahunan.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biaya efektif tahunan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Uji tiga pertanyaan.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Terapkan pada setiap utang. Klasifikasikan: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Simulasi dua metode.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Buat proyeksi bulanan (tabel, minimal 24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Pilihan dan justifikasi.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Pilih satu metode. Jelaskan alasannya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Titik henti dan pencegahan kambuh.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Tentukan: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G — Uji tekanan.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Apa yang terjadi pada rencana ini bila pendapatan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utang dikonversi ke bunga efektif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angka dari dokumen kredit asli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Proyeksi 24 bulan dua metode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 tekanan terhitung dengan rencana cadangan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utang tercatat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Jujur dan lengkap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