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fungsi dana darurat sebagai penyangga urutan penarikan, bukan sekadar "tabungan cadangan". (C2) 2. **Menghitung** besaran dana darurat yang sesuai dengan profil pekerjaan, tanggungan, dan struktur biaya tetapnya. (C3) 3. **Memilih** instrumen penempatan dana darurat berdasarkan tiga kriteria: likuiditas, stabilitas nilai, dan aksesibilitas. (C4) 4. **Memetakan** risiko rumah tangga ke dalam matriks kemungkinan × dampak dan **menentukan** strategi penanganan yang tepat untuk masing-masing. (C4) 5. **Mengevaluasi** kecukupan dan kesesuaian produk proteksi yang dimiliki, serta mengenali produk yang mencampur proteksi dan investasi secara tidak efisien.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Dana darurat sering dijelaskan sebagai "tabungan untuk keadaan mendesak". Penjelasan itu benar tetapi dangkal, dan karenanya tidak meyakinkan orang untuk membangunnya.</a:t>
            </a:r>
          </a:p>
          <a:p/>
          <a:p>
            <a:r>
              <a:t>Fungsi sesungguhnya dana darurat adalah **melindungi portofolio dari penarikan paksa pada waktu terburuk.**</a:t>
            </a:r>
          </a:p>
          <a:p/>
          <a:p>
            <a:r>
              <a:t>Perhatikan urutan yang selalu terjadi tanpa dana darurat:</a:t>
            </a:r>
          </a:p>
          <a:p/>
          <a:p>
            <a:r>
              <a:t>1. Terjadi guncangan (kehilangan pekerjaan, biaya medis, kerusakan besar). 2. Tidak ada kas. Aset harus dijual. 3. Guncangan pribadi sering bersamaan dengan guncangan ekonomi — pemutusan kerja massal terjadi pada resesi, dan resesi menekan harga aset. 4. Aset terjual pada harga terendah. 5. Kerugian permanen terkunci; pemulihan portofolio mundur bertahun-tahun.</a:t>
            </a:r>
          </a:p>
          <a:p/>
          <a:p>
            <a:r>
              <a:t>Dana darurat memutus rantai pada langkah 2. Ia bukan instrumen yang menghasilkan imbal hasil; ia adalah **asuransi terhadap keharusan menjual**. Imbal hasilnya muncul dalam bentuk kerugian yang tidak terjadi.</a:t>
            </a:r>
          </a:p>
          <a:p/>
          <a:p>
            <a:r>
              <a:t>Inilah penerapan pertama prinsip **K-01 — bertahan mendahului bertumbuh**, dan **K-09 — likuiditas adalah risiko tersembunyi**.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Rumus populer "6 kali pengeluaran bulanan" terlalu kasar. Besaran yang tepat adalah fungsi dari tiga variabel.</a:t>
            </a:r>
          </a:p>
          <a:p/>
          <a:p>
            <a:r>
              <a:t>DD = Biaya Bulanan Bertahan × Faktor Bulan</a:t>
            </a:r>
          </a:p>
          <a:p/>
          <a:p>
            <a:r>
              <a:t>**Variabel 1 — Biaya bulanan bertahan (bukan biaya bulanan normal).** Dalam keadaan darurat, sebagian pengeluaran dapat dipotong. Yang tidak dapat dipotong adalah:</a:t>
            </a:r>
          </a:p>
          <a:p/>
          <a:p>
            <a:r>
              <a:t>- Cicilan dan kewajiban kontraktual (tidak berhenti karena Anda menganggur) - Sewa atau biaya tempat tinggal - Pangan dasar dan utilitas - Biaya pendidikan yang sedang berjalan - Premi asuransi (justru paling penting dipertahankan) - Transportasi minimum untuk mencari pekerjaan</a:t>
            </a:r>
          </a:p>
          <a:p/>
          <a:p>
            <a:r>
              <a:t>Yang dapat dipotong: hiburan, makan di luar, langganan, belanja diskresioner.</a:t>
            </a:r>
          </a:p>
          <a:p/>
          <a:p>
            <a:r>
              <a:t>Biaya bertahan umumnya **65–80%** dari biaya normal. Menghitungnya dari biaya normal membuat target terasa lebih menakutkan daripada seharusnya, dan itu menyebabkan orang tidak memulai.</a:t>
            </a:r>
          </a:p>
          <a:p/>
          <a:p>
            <a:r>
              <a:t>**Variabel 2 — Faktor bulan, ditentukan oleh profil risiko pendapatan.**</a:t>
            </a:r>
          </a:p>
          <a:p/>
          <a:p>
            <a:r>
              <a:t>**Variabel 3 — Penyesuaian kondisi.**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kriteria, berurutan kepentingannya:</a:t>
            </a:r>
          </a:p>
          <a:p/>
          <a:p>
            <a:r>
              <a:t>1. **Likuiditas** — dapat dicairkan dalam 1×24 jam hingga 3 hari kerja. 2. **Stabilitas nilai** — tidak boleh berfluktuasi. Dana darurat yang turun 15% pada saat krisis gagal menjalankan fungsinya, justru pada saat dibutuhkan. 3. **Aksesibilitas sekaligus friksi** — cukup mudah diakses saat darurat, cukup sulit diakses untuk godaan sehari-hari.</a:t>
            </a:r>
          </a:p>
          <a:p/>
          <a:p>
            <a:r>
              <a:t>**Struktur bertingkat yang direkomendasikan:**</a:t>
            </a:r>
          </a:p>
          <a:p/>
          <a:p>
            <a:r>
              <a:t>- **Lapis 1 (1 bulan)** — rekening tabungan, akses instan. - **Lapis 2 (2–3 bulan)** — reksa dana pasar uang, akses T+1. - **Lapis 3 (sisanya)** — deposito bertingkat tenor 1–3 bulan.</a:t>
            </a:r>
          </a:p>
          <a:p/>
          <a:p>
            <a:r>
              <a:t>Struktur ini menyeimbangkan aksesibilitas dan friksi, sekaligus memberi imbal hasil sedikit di atas tabungan biasa tanpa mengorbankan stabilitas.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**(a) Asuransi kesehatan — prioritas pertama, tanpa perkecualian.** Biaya medis adalah penyebab kebangkrutan rumah tangga yang paling umum di Indonesia. BPJS Kesehatan adalah lapis dasar wajib; asuransi swasta menjadi lapis tambahan bila arus kas memungkinkan, bukan pengganti.</a:t>
            </a:r>
          </a:p>
          <a:p/>
          <a:p>
            <a:r>
              <a:t>**(b) Asuransi jiwa — hanya bila ada yang bergantung secara ekonomi.** Seseorang yang belum menikah dan tidak menanggung siapa pun **tidak memerlukan** asuransi jiwa. Ini koreksi penting atas praktik penjualan yang lazim.</a:t>
            </a:r>
          </a:p>
          <a:p/>
          <a:p>
            <a:r>
              <a:t>Perhitungan uang pertanggungan dengan metode kebutuhan:</a:t>
            </a:r>
          </a:p>
          <a:p/>
          <a:p>
            <a:r>
              <a:t>UP = (Biaya hidup tanggungan per tahun × tahun ketergantungan) + sisa utang + dana pendidikan - aset likuid</a:t>
            </a:r>
          </a:p>
          <a:p/>
          <a:p>
            <a:r>
              <a:t>**(c) Asuransi penyakit kritis dan cacat tetap** — melindungi kemampuan menghasilkan, yang merupakan aset terbesar bagi sebagian besar orang di bawah usia 45 tahun.</a:t>
            </a:r>
          </a:p>
          <a:p/>
          <a:p>
            <a:r>
              <a:t>**(d) Asuransi umum** — kendaraan, properti, tanggung jawab hukum, sesuai paparan risiko masing-masing.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Produk yang menggabungkan asuransi dan investasi (unit link) memiliki dua masalah struktural yang harus dipahami peserta:</a:t>
            </a:r>
          </a:p>
          <a:p/>
          <a:p>
            <a:r>
              <a:t>1. **Biaya akuisisi di tahun-tahun awal sangat besar**, sehingga porsi investasi pada tahun pertama hingga ketiga dapat mendekati nol. Peserta baru menyadarinya bertahun-tahun kemudian. 2. **Uang pertanggungan yang diperoleh per rupiah premi jauh lebih kecil** dibandingkan asuransi berjangka murni (term life) dengan premi setara.</a:t>
            </a:r>
          </a:p>
          <a:p/>
          <a:p>
            <a:r>
              <a:t>Alternatif yang lebih efisien secara matematis bagi mayoritas rumah tangga adalah memisahkan: **beli proteksi murni, investasikan selisihnya secara terpisah.** Ini bukan larangan atas produk gabungan — ada situasi di mana ia masuk akal, misalnya bagi peserta yang secara perilaku tidak akan pernah menginvestasikan selisihnya. Namun keputusan itu harus diambil **dengan mengetahui biayanya**, bukan karena tidak pernah diberi tahu.</a:t>
            </a:r>
          </a:p>
          <a:p/>
          <a:p>
            <a:r>
              <a:t>Ini penerapan langsung prinsip **K-06 — biaya adalah imbal hasil yang pasti**.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Mas Bagas, 34 tahun, account executive dengan komponen komisi besar, menikah, dua anak, KPR aktif, memiliki BPJS tetapi belum memiliki asuransi jiwa.</a:t>
            </a:r>
          </a:p>
          <a:p/>
          <a:p>
            <a:r>
              <a:t>**Langkah 1 — Biaya bulanan normal:** Rp19.500.000</a:t>
            </a:r>
          </a:p>
          <a:p/>
          <a:p>
            <a:r>
              <a:t>**Langkah 2 — Biaya bulanan bertahan:**</a:t>
            </a:r>
          </a:p>
          <a:p/>
          <a:p>
            <a:r>
              <a:t>Biaya bertahan = **81%** dari normal (tinggi karena porsi cicilan besar — ini sendiri merupakan temuan diagnostik).</a:t>
            </a:r>
          </a:p>
          <a:p/>
          <a:p>
            <a:r>
              <a:t>**Langkah 3 — Faktor bulan:**</a:t>
            </a:r>
          </a:p>
          <a:p/>
          <a:p>
            <a:r>
              <a:t>**Langkah 4 — Target:**</a:t>
            </a:r>
          </a:p>
          <a:p/>
          <a:p>
            <a:r>
              <a:t>DD = 15.800.000 × 19 = Rp300.200.000</a:t>
            </a:r>
          </a:p>
          <a:p/>
          <a:p>
            <a:r>
              <a:t>**Tafsir dan tindakan.** Angka Rp300 juta akan terasa mustahil bagi Mas Bagas dan berisiko membuatnya menyerah. Fasilitator harus memecahnya:</a:t>
            </a:r>
          </a:p>
          <a:p/>
          <a:p>
            <a:r>
              <a:t>**Lebih penting lagi:** dua dari empat komponen faktor bulan dapat **dikurangi dengan tindakan lain yang lebih murah.**</a:t>
            </a:r>
          </a:p>
          <a:p/>
          <a:p>
            <a:r>
              <a:t>- Membeli asuransi jiwa berjangka menghapus komponen +3 bulan (≈ Rp47,4 juta target dana darurat) dengan premi yang jauh lebih kecil. - Melunasi lebih cepat atau merestrukturisasi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Mas Bagas, 34 tahun, account executive dengan komponen komisi besar, menikah, dua anak, KPR aktif, memiliki BPJS tetapi belum memiliki asuransi jiwa.</a:t>
            </a:r>
          </a:p>
          <a:p/>
          <a:p>
            <a:r>
              <a:t>**Langkah 1 — Biaya bulanan normal:** Rp19.500.000</a:t>
            </a:r>
          </a:p>
          <a:p/>
          <a:p>
            <a:r>
              <a:t>**Langkah 2 — Biaya bulanan bertahan:**</a:t>
            </a:r>
          </a:p>
          <a:p/>
          <a:p>
            <a:r>
              <a:t>Biaya bertahan = **81%** dari normal (tinggi karena porsi cicilan besar — ini sendiri merupakan temuan diagnostik).</a:t>
            </a:r>
          </a:p>
          <a:p/>
          <a:p>
            <a:r>
              <a:t>**Langkah 3 — Faktor bulan:**</a:t>
            </a:r>
          </a:p>
          <a:p/>
          <a:p>
            <a:r>
              <a:t>**Langkah 4 — Target:**</a:t>
            </a:r>
          </a:p>
          <a:p/>
          <a:p>
            <a:r>
              <a:t>DD = 15.800.000 × 19 = Rp300.200.000</a:t>
            </a:r>
          </a:p>
          <a:p/>
          <a:p>
            <a:r>
              <a:t>**Tafsir dan tindakan.** Angka Rp300 juta akan terasa mustahil bagi Mas Bagas dan berisiko membuatnya menyerah. Fasilitator harus memecahnya:</a:t>
            </a:r>
          </a:p>
          <a:p/>
          <a:p>
            <a:r>
              <a:t>**Lebih penting lagi:** dua dari empat komponen faktor bulan dapat **dikurangi dengan tindakan lain yang lebih murah.**</a:t>
            </a:r>
          </a:p>
          <a:p/>
          <a:p>
            <a:r>
              <a:t>- Membeli asuransi jiwa berjangka menghapus komponen +3 bulan (≈ Rp47,4 juta target dana darurat) dengan premi yang jauh lebih kecil. - Melunasi lebih cepat atau merestrukturisasi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Mas Bagas, 34 tahun, account executive dengan komponen komisi besar, menikah, dua anak, KPR aktif, memiliki BPJS tetapi belum memiliki asuransi jiwa.</a:t>
            </a:r>
          </a:p>
          <a:p/>
          <a:p>
            <a:r>
              <a:t>**Langkah 1 — Biaya bulanan normal:** Rp19.500.000</a:t>
            </a:r>
          </a:p>
          <a:p/>
          <a:p>
            <a:r>
              <a:t>**Langkah 2 — Biaya bulanan bertahan:**</a:t>
            </a:r>
          </a:p>
          <a:p/>
          <a:p>
            <a:r>
              <a:t>Biaya bertahan = **81%** dari normal (tinggi karena porsi cicilan besar — ini sendiri merupakan temuan diagnostik).</a:t>
            </a:r>
          </a:p>
          <a:p/>
          <a:p>
            <a:r>
              <a:t>**Langkah 3 — Faktor bulan:**</a:t>
            </a:r>
          </a:p>
          <a:p/>
          <a:p>
            <a:r>
              <a:t>**Langkah 4 — Target:**</a:t>
            </a:r>
          </a:p>
          <a:p/>
          <a:p>
            <a:r>
              <a:t>DD = 15.800.000 × 19 = Rp300.200.000</a:t>
            </a:r>
          </a:p>
          <a:p/>
          <a:p>
            <a:r>
              <a:t>**Tafsir dan tindakan.** Angka Rp300 juta akan terasa mustahil bagi Mas Bagas dan berisiko membuatnya menyerah. Fasilitator harus memecahnya:</a:t>
            </a:r>
          </a:p>
          <a:p/>
          <a:p>
            <a:r>
              <a:t>**Lebih penting lagi:** dua dari empat komponen faktor bulan dapat **dikurangi dengan tindakan lain yang lebih murah.**</a:t>
            </a:r>
          </a:p>
          <a:p/>
          <a:p>
            <a:r>
              <a:t>- Membeli asuransi jiwa berjangka menghapus komponen +3 bulan (≈ Rp47,4 juta target dana darurat) dengan premi yang jauh lebih kecil. - Melunasi lebih cepat atau merestrukturisasi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Mas Bagas, 34 tahun, account executive dengan komponen komisi besar, menikah, dua anak, KPR aktif, memiliki BPJS tetapi belum memiliki asuransi jiwa.</a:t>
            </a:r>
          </a:p>
          <a:p/>
          <a:p>
            <a:r>
              <a:t>**Langkah 1 — Biaya bulanan normal:** Rp19.500.000</a:t>
            </a:r>
          </a:p>
          <a:p/>
          <a:p>
            <a:r>
              <a:t>**Langkah 2 — Biaya bulanan bertahan:**</a:t>
            </a:r>
          </a:p>
          <a:p/>
          <a:p>
            <a:r>
              <a:t>Biaya bertahan = **81%** dari normal (tinggi karena porsi cicilan besar — ini sendiri merupakan temuan diagnostik).</a:t>
            </a:r>
          </a:p>
          <a:p/>
          <a:p>
            <a:r>
              <a:t>**Langkah 3 — Faktor bulan:**</a:t>
            </a:r>
          </a:p>
          <a:p/>
          <a:p>
            <a:r>
              <a:t>**Langkah 4 — Target:**</a:t>
            </a:r>
          </a:p>
          <a:p/>
          <a:p>
            <a:r>
              <a:t>DD = 15.800.000 × 19 = Rp300.200.000</a:t>
            </a:r>
          </a:p>
          <a:p/>
          <a:p>
            <a:r>
              <a:t>**Tafsir dan tindakan.** Angka Rp300 juta akan terasa mustahil bagi Mas Bagas dan berisiko membuatnya menyerah. Fasilitator harus memecahnya:</a:t>
            </a:r>
          </a:p>
          <a:p/>
          <a:p>
            <a:r>
              <a:t>**Lebih penting lagi:** dua dari empat komponen faktor bulan dapat **dikurangi dengan tindakan lain yang lebih murah.**</a:t>
            </a:r>
          </a:p>
          <a:p/>
          <a:p>
            <a:r>
              <a:t>- Membeli asuransi jiwa berjangka menghapus komponen +3 bulan (≈ Rp47,4 juta target dana darurat) dengan premi yang jauh lebih kecil. - Melunasi lebih cepat atau merestrukturisasi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Mas Bagas, 34 tahun, account executive dengan komponen komisi besar, menikah, dua anak, KPR aktif, memiliki BPJS tetapi belum memiliki asuransi jiwa.</a:t>
            </a:r>
          </a:p>
          <a:p/>
          <a:p>
            <a:r>
              <a:t>**Langkah 1 — Biaya bulanan normal:** Rp19.500.000</a:t>
            </a:r>
          </a:p>
          <a:p/>
          <a:p>
            <a:r>
              <a:t>**Langkah 2 — Biaya bulanan bertahan:**</a:t>
            </a:r>
          </a:p>
          <a:p/>
          <a:p>
            <a:r>
              <a:t>Biaya bertahan = **81%** dari normal (tinggi karena porsi cicilan besar — ini sendiri merupakan temuan diagnostik).</a:t>
            </a:r>
          </a:p>
          <a:p/>
          <a:p>
            <a:r>
              <a:t>**Langkah 3 — Faktor bulan:**</a:t>
            </a:r>
          </a:p>
          <a:p/>
          <a:p>
            <a:r>
              <a:t>**Langkah 4 — Target:**</a:t>
            </a:r>
          </a:p>
          <a:p/>
          <a:p>
            <a:r>
              <a:t>DD = 15.800.000 × 19 = Rp300.200.000</a:t>
            </a:r>
          </a:p>
          <a:p/>
          <a:p>
            <a:r>
              <a:t>**Tafsir dan tindakan.** Angka Rp300 juta akan terasa mustahil bagi Mas Bagas dan berisiko membuatnya menyerah. Fasilitator harus memecahnya:</a:t>
            </a:r>
          </a:p>
          <a:p/>
          <a:p>
            <a:r>
              <a:t>**Lebih penting lagi:** dua dari empat komponen faktor bulan dapat **dikurangi dengan tindakan lain yang lebih murah.**</a:t>
            </a:r>
          </a:p>
          <a:p/>
          <a:p>
            <a:r>
              <a:t>- Membeli asuransi jiwa berjangka menghapus komponen +3 bulan (≈ Rp47,4 juta target dana darurat) dengan premi yang jauh lebih kecil. - Melunasi lebih cepat atau merestrukturisasi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Biaya bulanan bertahan.** Susun tabel dua kolom (normal vs bertahan) untuk seluruh pos pengeluaran Anda dari data L0.3. Hitung rasionya.</a:t>
            </a:r>
          </a:p>
          <a:p/>
          <a:p>
            <a:r>
              <a:t>**Bagian B — Faktor bulan.** Tentukan faktor dasar dan seluruh penyesuaian. Justifikasi setiap penyesuaian dengan satu kalimat.</a:t>
            </a:r>
          </a:p>
          <a:p/>
          <a:p>
            <a:r>
              <a:t>**Bagian C — Target dan tahapan.** Hitung target penuh, lalu pecah menjadi tiga tahap dengan tenggat dan setoran bulanan yang diperlukan.</a:t>
            </a:r>
          </a:p>
          <a:p/>
          <a:p>
            <a:r>
              <a:t>**Bagian D — Rencana penempatan.** Rancang struktur tiga lapis. Sebutkan instrumen spesifik, estimasi waktu pencairan, dan imbal hasil perkiraan.</a:t>
            </a:r>
          </a:p>
          <a:p/>
          <a:p>
            <a:r>
              <a:t>**Bagian E — Aturan penggunaan tertulis.** Tulis definisi darurat Anda sendiri: daftar "memenuhi syarat" dan "tidak memenuhi syarat", minimal lima butir masing-masing, serta aturan pengisian ulang. **Tanda tangani dan beri tanggal.**</a:t>
            </a:r>
          </a:p>
          <a:p/>
          <a:p>
            <a:r>
              <a:t>**Bagian F — Matriks risiko rumah tangga.** Petakan minimal 10 risiko nyata rumah tangga Anda ke dalam matriks 2×2, lalu tentukan strategi untuk masing-masing.</a:t>
            </a:r>
          </a:p>
          <a:p/>
          <a:p>
            <a:r>
              <a:t>**Bagian G — Audit proteksi.** Untuk setiap polis yang Anda miliki: jenis, uang pertanggungan, premi tahunan, pengecualian utama, dan masa berlaku. Bandingkan dengan kebutuhan hasil Bagian F. Identifikasi kekurangan dan kelebihan perlindu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Dana Darurat dan Proteksi Risiko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0 · Fondasi · Pilar P1 Perilaku &amp; Literasi Keuangan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fungsi dana darurat sebagai penyangga urutan penarikan, bukan sekadar "tabungan cadangan".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besaran dana darurat yang sesuai dengan profil pekerjaan, tanggungan, dan struktur biaya tetapnya.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Memilih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instrumen penempatan dana darurat berdasarkan tiga kriteria: likuiditas, stabilitas nilai, dan aksesibilitas.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Memetakan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risiko rumah tangga ke dalam matriks kemungkinan × dampak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kecukupan dan kesesuaian produk proteksi yang dimiliki, serta mengenali produk yang mencampur proteksi dan investasi secara tidak efisien.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RISIKO RUMAH TANGGA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┌─────────────────┼──────────────────┐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Kemungkinan       Dampak            Penanganan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tinggi/rendah   kecil/besar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│      ┌───────────┼───────────┬──────────┐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│   TANGGUNG    KURANGI    ALIHKAN     HINDARI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│   sendiri     mitigasi   (asuransi)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│      │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└──► DANA DARURAT ◄────────────┘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┌──────────────┼──────────────┐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Berapa besar?  Ditaruh di mana?  Kapan boleh dipakai?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Fungsi sesungguhnya dana darurat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Fungsi sesungguhnya dana darurat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K-09 — likuiditas adalah risiko tersembunyi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Menghitung besaran yang tepat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Menghitung besaran yang tepat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Cicilan dan kewajiban kontraktual (tidak berhenti karena Anda menganggur)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Sewa atau biaya tempat tinggal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Pangan dasar dan utilitas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Biaya pendidikan yang sedang berjalan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Premi asuransi (justru paling penting dipertahankan)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Transportasi minimum untuk mencari pekerjaan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Menghitung besaran yang tepat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Profil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Faktor dasar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PNS / karyawan tetap sektor stabil, pasangan juga bekerja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sangat stabil, ada dua sumber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Karyawan tetap, sumber tunggal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Standar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Karyawan kontrak / industri siklikal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Risiko pemutusan lebih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Pekerja lepas / komisi / pemilik usaha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tidak pasti dan berkorelasi dengan ekonomi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Keahlian sangat khusus, pasar kerja tipis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Waktu pencarian kerja lebih lama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Menghitung besaran yang tepat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Kondisi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Penyesuaian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Memiliki tanggungan anak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 bulan per anak (maksimal +3)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Menanggung orang tua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Ada anggota keluarga dengan penyakit kronis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Memiliki cicilan KPR aktif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Tidak memiliki asuransi kesehatan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 bulan (dan segera perbaiki)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Sudah memiliki asuransi kesehatan dan jiwa memadai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Di mana dana darurat ditempatkan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Di mana dana darurat ditempatkan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Likuiditas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dapat dicairkan dalam 1×24 jam hingga 3 hari kerja.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Stabilitas nilai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tidak boleh berfluktuasi. Dana darurat yang turun 15% pada saat krisis gagal menjalankan fungsinya, justru pada saat dibutuhkan.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Aksesibilitas sekaligus friksi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cukup mudah diakses saat darurat, cukup sulit diakses untuk godaan sehari-hari.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Lapis 1 (1 bulan)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rekening tabungan, akses instan.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Lapis 2 (2–3 bulan)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reksa dana pasar uang, akses T+1.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Lapis 3 (sisanya)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deposito bertingkat tenor 1–3 bulan.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 mana dana darurat ditempatkan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Likuiditas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Stabilitas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Rekening tabungan terpisah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Sangat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Sangat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Porsi 1–2 bulan pertama; dijamin LPS dalam batas penjaminan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Deposito bertingkat (laddering)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Sangat 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Bagi menjadi beberapa tenor 1–3 bulan agar selalu ada yang jatuh tempo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Reksa dana pasar 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Tinggi (T+1 s.d. T+2)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Fluktuasi sangat kecil; perhatikan biaya dan reputasi manajer investasi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Emas fisik/digital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**Rendah**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turun 20% justru saat dibutuhkan. **Bukan** dana darurat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/ reksa dana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**Sangat rendah**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boleh dipakai sebagai dana darurat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Aset kripto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**Sangat rendah**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boleh dipakai sebagai dana darurat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Kartu kredit sebagai "dana darurat"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**Bukan dana darurat.** Ia utang berbunga tinggi yang memperdalam krisis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Aturan penggunaan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Matriks risiko rumah tangga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Proteksi: apa yang benar-benar dibutuhkan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Proteksi: apa yang benar-benar dibutuhkan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(c) Asuransi penyakit kritis dan cacat tetap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melindungi kemampuan menghasilkan, yang merupakan aset terbesar bagi sebagian besar orang di bawah usia 45 tahun.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(d) Asuransi umum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kendaraan, properti, tanggung jawab hukum, sesuai paparan risiko masing-masing.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memisahkan proteksi dan investasi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memisahkan proteksi dan investasi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akuisisi di tahun-tahun awal sangat besar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sehingga porsi investasi pada tahun pertama hingga ketiga dapat mendekati nol. Peserta baru menyadarinya…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Uang pertanggungan yang diperoleh per rupiah premi jauh lebih kecil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dibandingkan asuransi berjangka murni (term life) dengan premi setara.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Normal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Bertahan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Cicilan KPR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5.800.000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5.800.000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Pangan &amp; utilitas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5.200.000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4.200.000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Pendidikan anak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Transportasi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1.200.000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Premi asuransi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Hiburan &amp; makan luar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1.800.000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Lain-lain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**19.500.000**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**15.800.000**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Profil komisi/tidak 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Dua anak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KPR aktif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Belum ada asuransi jiwa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Target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Makna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Darurat minimum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Rp31.600.000 (2 bulan)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0–6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Menghentikan ketergantungan kartu kredit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Aman dasar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Rp94.800.000 (6 bulan)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7–20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Bertahan atas pemutusan kerja normal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Penuh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Rp300.200.000 (19 bulan)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21–48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Target akhir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hidup tanggungan/tahun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(19.500.000 − 3.500.000 kebutuhan pribadi Bagas) × 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192.000.000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Tahun ketergantungan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Anak bungsu 4 tahun → 18 tahun = 14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Kebutuhan hidup total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192.000.000 × 14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2.688.000.000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Sisa KPR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620.000.000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Dana pendidikan dua anak (nilai kini)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**Subtotal kebutuhan**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**4.208.000.000**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Dikurangi aset likuid + produktif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(145.000.000)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**Uang pertanggungan diperlukan**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**± Rp4.060.000.000**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Rp252,8 juta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Ini pelajaran penting: **asuransi dan dana darurat adalah dua instrumen yang saling menggantikan sebagian; merancang keduanya bersama jauh lebih…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Membeli asuransi jiwa berjangka menghapus komponen +3 bulan (≈ Rp47,4 juta target dana darurat) dengan premi yang jauh lebih kecil.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Melunasi lebih cepat atau merestrukturisasi KPR mengurangi biaya bertahan.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Bagian H — Simulasi uang pertanggungan jiwa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(hanya bila Anda memiliki tanggungan).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perhitungan dan kategorisasi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angka konsisten dengan L0.2–L0.3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Tahapan, tenggat, dan setoran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Matriks lengkap dengan strategi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Ditulis spesifik, ditandatangani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Audit lengkap dengan kesenjangan teridentifikasi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