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menyelesaikan modul ini, peserta mampu:</a:t>
            </a:r>
          </a:p>
          <a:p/>
          <a:p>
            <a:r>
              <a:t>1. **Menyusun** laporan arus kas pribadi yang memisahkan arus kas operasional, pembiayaan, dan investasi. (C3) 2. **Membedakan** pengeluaran tetap, variabel, dan tidak teratur, serta **mengantisipasi** pengeluaran tidak teratur dalam anggaran bulanan. (C2, C3) 3. **Merancang** sistem anggaran yang sesuai dengan pola pendapatannya sendiri (tetap, tidak tetap, atau musiman). (C5) 4. **Menerapkan** mekanisme otomatisasi yang membuat tingkat menabung tidak bergantung pada disiplin harian. (C3) 5. **Mendiagnosis** kebocoran arus kas dan **mengevaluasi** trade-off antara pemangkasan biaya dan penambahan pendapatan. (C4, C5)</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Kebanyakan panduan keuangan populer hanya mengenal "pemasukan dikurangi pengeluaran". Pemisahan tiga lapis berikut jauh lebih informatif dan merupakan adaptasi langsung dari laporan arus kas korporasi:</a:t>
            </a:r>
          </a:p>
          <a:p/>
          <a:p>
            <a:r>
              <a:t>**(a) Arus kas operasional** — gaji, usaha, honor, dikurangi seluruh biaya hidup. Ini adalah mesin. Bila negatif secara berulang, tidak ada strategi investasi yang dapat menolong.</a:t>
            </a:r>
          </a:p>
          <a:p/>
          <a:p>
            <a:r>
              <a:t>**(b) Arus kas pembiayaan** — penerimaan utang baru dikurangi pembayaran pokok utang. Angka positif di sini adalah tanda bahaya: artinya gaya hidup dibiayai utang.</a:t>
            </a:r>
          </a:p>
          <a:p/>
          <a:p>
            <a:r>
              <a:t>**(c) Arus kas investasi** — setoran ke aset produktif dikurangi penarikan darinya.</a:t>
            </a:r>
          </a:p>
          <a:p/>
          <a:p>
            <a:r>
              <a:t>Arus Kas Bersih = AK_operasional + AK_pembiayaan + AK_investasi</a:t>
            </a:r>
          </a:p>
          <a:p/>
          <a:p>
            <a:r>
              <a:t>**Pola yang sehat:** operasional **positif besar**, pembiayaan **negatif** (melunasi utang), investasi **negatif** (menempatkan dana ke aset produktif). Arus kas bersih mendekati nol, tetapi kekayaan bersih tumbuh.</a:t>
            </a:r>
          </a:p>
          <a:p/>
          <a:p>
            <a:r>
              <a:t>**Pola yang berbahaya:** operasional tipis atau negatif, pembiayaan positif (berutang terus), investasi positif (menarik investasi untuk konsumsi). Arus kas bersih bisa tampak positif sementara kekayaan bersih menyusut setiap bulan. Inilah "kebangkrutan yang menyamar sebagai kelancaran".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Tidak ada satu sistem anggaran yang cocok untuk semua orang. Pilih berdasarkan pola pendapatan.</a:t>
            </a:r>
          </a:p>
          <a:p/>
          <a:p>
            <a:r>
              <a:t>**Sistem A — Proporsi 50/30/20 (pendapatan tetap, pemula).** 50% kebutuhan, 30% keinginan, 20% menabung/investasi. Kelebihan: sederhana. Kekurangan: 50% untuk kebutuhan tidak realistis di kota besar Indonesia dengan komponen sewa tinggi. **Adaptasi Invesmentpedia: 55/20/25**, dengan catatan bahwa 20% untuk investasi adalah lantai, bukan target.</a:t>
            </a:r>
          </a:p>
          <a:p/>
          <a:p>
            <a:r>
              <a:t>**Sistem B — Bayar Diri Sendiri Lebih Dulu (pay yourself first).** Tentukan persentase investasi, pindahkan otomatis pada hari gajian, hidup dengan sisanya. Kelebihan: paling efektif karena menghapus ketergantungan pada disiplin. Kekurangan: memerlukan penyangga kas awal. **Ini sistem yang direkomendasikan untuk mayoritas peserta.**</a:t>
            </a:r>
          </a:p>
          <a:p/>
          <a:p>
            <a:r>
              <a:t>**Sistem C — Anggaran Berbasis Nol (zero-based).** Setiap rupiah diberi tugas hingga sisa nol. Kelebihan: kendali tertinggi. Kekurangan: menuntut waktu; cocok untuk fase perbaikan intensif (misalnya saat melunasi utang konsumtif), bukan untuk selamanya.</a:t>
            </a:r>
          </a:p>
          <a:p/>
          <a:p>
            <a:r>
              <a:t>**Sistem D — Sistem Persentase Bergerak (pendapatan tidak tetap).** Untuk pekerja lepas, pemilik usaha, dan tenaga penjualan. Mekanismenya:</a:t>
            </a:r>
          </a:p>
          <a:p/>
          <a:p>
            <a:r>
              <a:t>1. Seluruh pemasukan masuk ke satu **rekening penampung**. 2. Dari penampung, alokasikan berdasarkan persentase tetap: pajak, operasional, gaji diri sendiri, cadangan, investasi. 3. **Gaji diri sendiri dibayarkan ke rekenin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Prinsip **K-12 — Anda adalah risiko terbesar dalam portofolio Anda** berlaku paling keras pada tahap ini. Niat baik pada awal bulan secara sistematis kalah oleh keadaan pada akhir bulan.</a:t>
            </a:r>
          </a:p>
          <a:p/>
          <a:p>
            <a:r>
              <a:t>Rancangan otomatisasi yang direkomendasikan:</a:t>
            </a:r>
          </a:p>
          <a:p/>
          <a:p>
            <a:r>
              <a:t>**Arsitektur empat rekening:**</a:t>
            </a:r>
          </a:p>
          <a:p/>
          <a:p>
            <a:r>
              <a:t>1. **Rekening penerima** — menerima seluruh pemasukan, tidak dipakai belanja. 2. **Rekening belanja** — kartu debit harian; isinya adalah pagu bulanan. 3. **Rekening cadangan** — dana darurat + dana tersinking (terpisah, tanpa kartu). 4. **Rekening investasi** — broker, bursa, atau platform reksa dana.</a:t>
            </a:r>
          </a:p>
          <a:p/>
          <a:p>
            <a:r>
              <a:t>Arsitektur ini mengubah anggaran dari tugas mencatat menjadi struktur yang bekerja sendiri. Peserta yang gagal dengan aplikasi pencatatan biasanya berhasil dengan pemisahan rekening, karena yang pertama menuntut perilaku setiap hari sedangkan yang kedua hanya menuntut penyiapan satu kali.</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Mbak Nadia, 29 tahun, karyawan. Data satu bulan:</a:t>
            </a:r>
          </a:p>
          <a:p/>
          <a:p>
            <a:r>
              <a:t>**Perhitungan**</a:t>
            </a:r>
          </a:p>
          <a:p/>
          <a:p>
            <a:r>
              <a:t>- AK_operasional = (14.500.000 + 2.000.000) - 11.800.000 = +4.700.000 - AK_pembiayaan = 0 - 1.900.000 = -1.900.000 - AK_investasi = 0 - 2.500.000 = -2.500.000 - Arus Kas Bersih = 4.700.000 - 1.900.000 - 2.500.000 = +300.000</a:t>
            </a:r>
          </a:p>
          <a:p/>
          <a:p>
            <a:r>
              <a:t>**Tafsir.** Arus kas bersih hanya Rp300.000, tetapi polanya sehat: operasional positif besar, dua lapis lainnya negatif. Kekayaan bersihnya bertambah Rp4.400.000 bulan ini (Rp1,9 juta pengurangan utang + Rp2,5 juta penambahan aset), meski saldo rekeningnya nyaris tidak berubah.</a:t>
            </a:r>
          </a:p>
          <a:p/>
          <a:p>
            <a:r>
              <a:t>Tingkat menabung: (4.700.000) / 16.500.000 = 28,5% — di atas ambang.</a:t>
            </a:r>
          </a:p>
          <a:p/>
          <a:p>
            <a:r>
              <a:t>Pengeluaran tidak teratur yang teridentifikasi setahun:</a:t>
            </a:r>
          </a:p>
          <a:p/>
          <a:p>
            <a:r>
              <a:t>Cadangan bulanan = (50.000.000) / (12) = Rp4.166.667</a:t>
            </a:r>
          </a:p>
          <a:p/>
          <a:p>
            <a:r>
              <a:t>**Tafsir.** Pak Yoga selama ini menganggarkan Rp18 juta per bulan dan merasa arus kasnya seimbang. Kenyataannya anggaran sebenarnya adalah **Rp22,1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Mbak Nadia, 29 tahun, karyawan. Data satu bulan:</a:t>
            </a:r>
          </a:p>
          <a:p/>
          <a:p>
            <a:r>
              <a:t>**Perhitungan**</a:t>
            </a:r>
          </a:p>
          <a:p/>
          <a:p>
            <a:r>
              <a:t>- AK_operasional = (14.500.000 + 2.000.000) - 11.800.000 = +4.700.000 - AK_pembiayaan = 0 - 1.900.000 = -1.900.000 - AK_investasi = 0 - 2.500.000 = -2.500.000 - Arus Kas Bersih = 4.700.000 - 1.900.000 - 2.500.000 = +300.000</a:t>
            </a:r>
          </a:p>
          <a:p/>
          <a:p>
            <a:r>
              <a:t>**Tafsir.** Arus kas bersih hanya Rp300.000, tetapi polanya sehat: operasional positif besar, dua lapis lainnya negatif. Kekayaan bersihnya bertambah Rp4.400.000 bulan ini (Rp1,9 juta pengurangan utang + Rp2,5 juta penambahan aset), meski saldo rekeningnya nyaris tidak berubah.</a:t>
            </a:r>
          </a:p>
          <a:p/>
          <a:p>
            <a:r>
              <a:t>Tingkat menabung: (4.700.000) / 16.500.000 = 28,5% — di atas ambang.</a:t>
            </a:r>
          </a:p>
          <a:p/>
          <a:p>
            <a:r>
              <a:t>Pengeluaran tidak teratur yang teridentifikasi setahun:</a:t>
            </a:r>
          </a:p>
          <a:p/>
          <a:p>
            <a:r>
              <a:t>Cadangan bulanan = (50.000.000) / (12) = Rp4.166.667</a:t>
            </a:r>
          </a:p>
          <a:p/>
          <a:p>
            <a:r>
              <a:t>**Tafsir.** Pak Yoga selama ini menganggarkan Rp18 juta per bulan dan merasa arus kasnya seimbang. Kenyataannya anggaran sebenarnya adalah **Rp22,1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Mbak Nadia, 29 tahun, karyawan. Data satu bulan:</a:t>
            </a:r>
          </a:p>
          <a:p/>
          <a:p>
            <a:r>
              <a:t>**Perhitungan**</a:t>
            </a:r>
          </a:p>
          <a:p/>
          <a:p>
            <a:r>
              <a:t>- AK_operasional = (14.500.000 + 2.000.000) - 11.800.000 = +4.700.000 - AK_pembiayaan = 0 - 1.900.000 = -1.900.000 - AK_investasi = 0 - 2.500.000 = -2.500.000 - Arus Kas Bersih = 4.700.000 - 1.900.000 - 2.500.000 = +300.000</a:t>
            </a:r>
          </a:p>
          <a:p/>
          <a:p>
            <a:r>
              <a:t>**Tafsir.** Arus kas bersih hanya Rp300.000, tetapi polanya sehat: operasional positif besar, dua lapis lainnya negatif. Kekayaan bersihnya bertambah Rp4.400.000 bulan ini (Rp1,9 juta pengurangan utang + Rp2,5 juta penambahan aset), meski saldo rekeningnya nyaris tidak berubah.</a:t>
            </a:r>
          </a:p>
          <a:p/>
          <a:p>
            <a:r>
              <a:t>Tingkat menabung: (4.700.000) / 16.500.000 = 28,5% — di atas ambang.</a:t>
            </a:r>
          </a:p>
          <a:p/>
          <a:p>
            <a:r>
              <a:t>Pengeluaran tidak teratur yang teridentifikasi setahun:</a:t>
            </a:r>
          </a:p>
          <a:p/>
          <a:p>
            <a:r>
              <a:t>Cadangan bulanan = (50.000.000) / (12) = Rp4.166.667</a:t>
            </a:r>
          </a:p>
          <a:p/>
          <a:p>
            <a:r>
              <a:t>**Tafsir.** Pak Yoga selama ini menganggarkan Rp18 juta per bulan dan merasa arus kasnya seimbang. Kenyataannya anggaran sebenarnya adalah **Rp22,1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Mbak Nadia, 29 tahun, karyawan. Data satu bulan:</a:t>
            </a:r>
          </a:p>
          <a:p/>
          <a:p>
            <a:r>
              <a:t>**Perhitungan**</a:t>
            </a:r>
          </a:p>
          <a:p/>
          <a:p>
            <a:r>
              <a:t>- AK_operasional = (14.500.000 + 2.000.000) - 11.800.000 = +4.700.000 - AK_pembiayaan = 0 - 1.900.000 = -1.900.000 - AK_investasi = 0 - 2.500.000 = -2.500.000 - Arus Kas Bersih = 4.700.000 - 1.900.000 - 2.500.000 = +300.000</a:t>
            </a:r>
          </a:p>
          <a:p/>
          <a:p>
            <a:r>
              <a:t>**Tafsir.** Arus kas bersih hanya Rp300.000, tetapi polanya sehat: operasional positif besar, dua lapis lainnya negatif. Kekayaan bersihnya bertambah Rp4.400.000 bulan ini (Rp1,9 juta pengurangan utang + Rp2,5 juta penambahan aset), meski saldo rekeningnya nyaris tidak berubah.</a:t>
            </a:r>
          </a:p>
          <a:p/>
          <a:p>
            <a:r>
              <a:t>Tingkat menabung: (4.700.000) / 16.500.000 = 28,5% — di atas ambang.</a:t>
            </a:r>
          </a:p>
          <a:p/>
          <a:p>
            <a:r>
              <a:t>Pengeluaran tidak teratur yang teridentifikasi setahun:</a:t>
            </a:r>
          </a:p>
          <a:p/>
          <a:p>
            <a:r>
              <a:t>Cadangan bulanan = (50.000.000) / (12) = Rp4.166.667</a:t>
            </a:r>
          </a:p>
          <a:p/>
          <a:p>
            <a:r>
              <a:t>**Tafsir.** Pak Yoga selama ini menganggarkan Rp18 juta per bulan dan merasa arus kasnya seimbang. Kenyataannya anggaran sebenarnya adalah **Rp22,1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**Tugas: Sistem Anggaran Pribadi + Pencatatan 30 Hari**</a:t>
            </a:r>
          </a:p>
          <a:p/>
          <a:p>
            <a:r>
              <a:t>**Bagian A — Pencatatan 30 hari.** Catat seluruh pengeluaran selama 30 hari berturut-turut, dikategorikan. Boleh memakai aplikasi, lembar sebar, atau buku. **Syarat: tidak boleh ada hari yang kosong.** Bagian ini menggugurkan tugas bila tidak lengkap.</a:t>
            </a:r>
          </a:p>
          <a:p/>
          <a:p>
            <a:r>
              <a:t>**Bagian B — Arus kas tiga lapis.** Susun laporan arus kas operasional, pembiayaan, dan investasi. Tafsirkan polanya: sehat atau berbahaya?</a:t>
            </a:r>
          </a:p>
          <a:p/>
          <a:p>
            <a:r>
              <a:t>**Bagian C — Peta pengeluaran tidak teratur.** Daftar seluruh pengeluaran tidak teratur selama 12 bulan ke depan, dengan bulan dan nominal. Hitung dana tersinking bulanan.</a:t>
            </a:r>
          </a:p>
          <a:p/>
          <a:p>
            <a:r>
              <a:t>**Bagian D — Pemilihan dan perancangan sistem.** Pilih satu dari Sistem A–D, jelaskan alasannya berdasarkan pola pendapatan Anda, lalu rancang:</a:t>
            </a:r>
          </a:p>
          <a:p/>
          <a:p>
            <a:r>
              <a:t>1. Arsitektur rekening (berapa rekening, fungsi masing-masing) 2. Jadwal otomatisasi (tanggal, nominal, tujuan) 3. Pagu per kategori variabel</a:t>
            </a:r>
          </a:p>
          <a:p/>
          <a:p>
            <a:r>
              <a:t>**Bagian E — Diagnosis kebocoran.** Lakukan tiga analisis (§4.6). Tetapkan maksimal tiga tindakan perbaikan dengan estimasi penghematan bulanan.</a:t>
            </a:r>
          </a:p>
          <a:p/>
          <a:p>
            <a:r>
              <a:t>**Bagian F — Uji kelayakan.** Jawab jujur: apakah anggaran ini dapat Anda jalankan selama 12 bulan tanpa merasa tersiksa? Bila tidak, revisi. </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Arus Kas dan Anggaran yang Bertahan</a:t>
            </a:r>
          </a:p>
          <a:p>
            <a:pPr algn="l">
              <a:lnSpc>
                <a:spcPct val="115000"/>
              </a:lnSpc>
              <a:spcBef>
                <a:spcPts val="0"/>
              </a:spcBef>
              <a:spcAft>
                <a:spcPts val="600"/>
              </a:spcAft>
            </a:pPr>
            <a:r>
              <a:rPr sz="1600" b="0">
                <a:solidFill>
                  <a:srgbClr val="A8BED6"/>
                </a:solidFill>
                <a:latin typeface="Source Sans Pro"/>
              </a:rPr>
              <a:t>Level 0 · Fondasi · Pilar P1 Perilaku &amp; Literasi Keuangan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Setelah modul ini, peserta mampu</a:t>
            </a:r>
          </a:p>
          <a:p>
            <a:pPr algn="l">
              <a:lnSpc>
                <a:spcPct val="110000"/>
              </a:lnSpc>
              <a:spcBef>
                <a:spcPts val="0"/>
              </a:spcBef>
              <a:spcAft>
                <a:spcPts val="600"/>
              </a:spcAft>
            </a:pPr>
            <a:r>
              <a:rPr sz="2600" b="1">
                <a:solidFill>
                  <a:srgbClr val="0F2B46"/>
                </a:solidFill>
                <a:latin typeface="Source Sans Pro"/>
              </a:rPr>
              <a:t>Capaian Pembelajaran Modul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Menyusun</a:t>
            </a:r>
            <a:r>
              <a:rPr sz="1700" b="0">
                <a:solidFill>
                  <a:srgbClr val="222830"/>
                </a:solidFill>
                <a:latin typeface="Source Sans Pro"/>
              </a:rPr>
              <a:t> laporan arus kas pribadi yang memisahkan arus kas operasional, pembiayaan, dan investasi. (C3)</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Membedakan</a:t>
            </a:r>
            <a:r>
              <a:rPr sz="1700" b="0">
                <a:solidFill>
                  <a:srgbClr val="222830"/>
                </a:solidFill>
                <a:latin typeface="Source Sans Pro"/>
              </a:rPr>
              <a:t> pengeluaran tetap, variabel, dan tidak teratur, serta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Merancang</a:t>
            </a:r>
            <a:r>
              <a:rPr sz="1700" b="0">
                <a:solidFill>
                  <a:srgbClr val="222830"/>
                </a:solidFill>
                <a:latin typeface="Source Sans Pro"/>
              </a:rPr>
              <a:t> sistem anggaran yang sesuai dengan pola pendapatannya sendiri (tetap, tidak tetap, atau musiman). (C5)</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Menerapkan</a:t>
            </a:r>
            <a:r>
              <a:rPr sz="1700" b="0">
                <a:solidFill>
                  <a:srgbClr val="222830"/>
                </a:solidFill>
                <a:latin typeface="Source Sans Pro"/>
              </a:rPr>
              <a:t> mekanisme otomatisasi yang membuat tingkat menabung tidak bergantung pada disiplin harian. (C3)</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Mendiagnosis</a:t>
            </a:r>
            <a:r>
              <a:rPr sz="1700" b="0">
                <a:solidFill>
                  <a:srgbClr val="222830"/>
                </a:solidFill>
                <a:latin typeface="Source Sans Pro"/>
              </a:rPr>
              <a:t> kebocoran arus kas dan </a:t>
            </a:r>
            <a:r>
              <a:rPr sz="1700" b="1">
                <a:solidFill>
                  <a:srgbClr val="222830"/>
                </a:solidFill>
                <a:latin typeface="Source Sans Pro"/>
              </a:rPr>
              <a:t>mengevaluasi</a:t>
            </a:r>
            <a:r>
              <a:rPr sz="1700" b="0">
                <a:solidFill>
                  <a:srgbClr val="222830"/>
                </a:solidFill>
                <a:latin typeface="Source Sans Pro"/>
              </a:rPr>
              <a:t> trade-off antara pemangkasan biaya dan penambahan pendapatan. (C4, C5)</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1100" b="0">
                <a:solidFill>
                  <a:srgbClr val="222830"/>
                </a:solidFill>
                <a:latin typeface="Menlo"/>
              </a:rPr>
              <a:t>                    ARUS KAS PRIBADI</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OPERASIONAL       PEMBIAYAAN         INVESTASI</a:t>
            </a:r>
          </a:p>
          <a:p>
            <a:pPr algn="l">
              <a:lnSpc>
                <a:spcPct val="105000"/>
              </a:lnSpc>
              <a:spcBef>
                <a:spcPts val="0"/>
              </a:spcBef>
              <a:spcAft>
                <a:spcPts val="100"/>
              </a:spcAft>
            </a:pPr>
            <a:r>
              <a:rPr sz="1100" b="0">
                <a:solidFill>
                  <a:srgbClr val="222830"/>
                </a:solidFill>
                <a:latin typeface="Menlo"/>
              </a:rPr>
              <a:t>  pendapatan −      cicilan pokok,     setoran &amp;</a:t>
            </a:r>
          </a:p>
          <a:p>
            <a:pPr algn="l">
              <a:lnSpc>
                <a:spcPct val="105000"/>
              </a:lnSpc>
              <a:spcBef>
                <a:spcPts val="0"/>
              </a:spcBef>
              <a:spcAft>
                <a:spcPts val="100"/>
              </a:spcAft>
            </a:pPr>
            <a:r>
              <a:rPr sz="1100" b="0">
                <a:solidFill>
                  <a:srgbClr val="222830"/>
                </a:solidFill>
                <a:latin typeface="Menlo"/>
              </a:rPr>
              <a:t>  pengeluaran        utang baru        penarikan</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TETAP    VARIABEL    TIDAK TERATUR</a:t>
            </a:r>
          </a:p>
          <a:p>
            <a:pPr algn="l">
              <a:lnSpc>
                <a:spcPct val="105000"/>
              </a:lnSpc>
              <a:spcBef>
                <a:spcPts val="0"/>
              </a:spcBef>
              <a:spcAft>
                <a:spcPts val="100"/>
              </a:spcAft>
            </a:pPr>
            <a:r>
              <a:rPr sz="1100" b="0">
                <a:solidFill>
                  <a:srgbClr val="222830"/>
                </a:solidFill>
                <a:latin typeface="Menlo"/>
              </a:rPr>
              <a:t>(sewa,    (makan,     (pajak, servis,</a:t>
            </a:r>
          </a:p>
          <a:p>
            <a:pPr algn="l">
              <a:lnSpc>
                <a:spcPct val="105000"/>
              </a:lnSpc>
              <a:spcBef>
                <a:spcPts val="0"/>
              </a:spcBef>
              <a:spcAft>
                <a:spcPts val="100"/>
              </a:spcAft>
            </a:pPr>
            <a:r>
              <a:rPr sz="1100" b="0">
                <a:solidFill>
                  <a:srgbClr val="222830"/>
                </a:solidFill>
                <a:latin typeface="Menlo"/>
              </a:rPr>
              <a:t> cicilan)  transport)  kurban, sekolah)</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 SURPLUS ──► OTOMATISASI ──► ASET PRODUKTIF</a:t>
            </a:r>
          </a:p>
          <a:p>
            <a:pPr algn="l">
              <a:lnSpc>
                <a:spcPct val="105000"/>
              </a:lnSpc>
              <a:spcBef>
                <a:spcPts val="0"/>
              </a:spcBef>
              <a:spcAft>
                <a:spcPts val="100"/>
              </a:spcAft>
            </a:pPr>
            <a:r>
              <a:rPr sz="1100" b="0">
                <a:solidFill>
                  <a:srgbClr val="222830"/>
                </a:solidFill>
                <a:latin typeface="Menlo"/>
              </a:rPr>
              <a:t>                 │</a:t>
            </a:r>
          </a:p>
          <a:p>
            <a:pPr algn="l">
              <a:lnSpc>
                <a:spcPct val="105000"/>
              </a:lnSpc>
              <a:spcBef>
                <a:spcPts val="0"/>
              </a:spcBef>
              <a:spcAft>
                <a:spcPts val="100"/>
              </a:spcAft>
            </a:pPr>
            <a:r>
              <a:rPr sz="1100" b="0">
                <a:solidFill>
                  <a:srgbClr val="222830"/>
                </a:solidFill>
                <a:latin typeface="Menlo"/>
              </a:rPr>
              <a:t>            (bayar diri sendiri lebih dulu)</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Arus kas menjelaskan apa yang tidak dapat dijelaskan neraca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Tiga lapis arus kas pribadi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600" b="1">
                <a:solidFill>
                  <a:srgbClr val="0F2B46"/>
                </a:solidFill>
                <a:latin typeface="Source Sans Pro"/>
              </a:rPr>
              <a:t>Tiga lapis arus kas pribadi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 Arus kas operasional</a:t>
            </a:r>
            <a:r>
              <a:rPr sz="1700" b="0">
                <a:solidFill>
                  <a:srgbClr val="222830"/>
                </a:solidFill>
                <a:latin typeface="Source Sans Pro"/>
              </a:rPr>
              <a:t> — gaji, usaha, honor, dikurangi seluruh biaya hidup. Ini adalah mesin. Bila negatif secara berulang, tidak ada strategi investasi yang…</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 Arus kas pembiayaan</a:t>
            </a:r>
            <a:r>
              <a:rPr sz="1700" b="0">
                <a:solidFill>
                  <a:srgbClr val="222830"/>
                </a:solidFill>
                <a:latin typeface="Source Sans Pro"/>
              </a:rPr>
              <a:t> — penerimaan utang baru dikurangi pembayaran pokok utang. Angka positif di sini adalah tanda bahaya: artinya gaya hidup dibiayai utang.</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(c) Arus kas investasi</a:t>
            </a:r>
            <a:r>
              <a:rPr sz="1700" b="0">
                <a:solidFill>
                  <a:srgbClr val="222830"/>
                </a:solidFill>
                <a:latin typeface="Source Sans Pro"/>
              </a:rPr>
              <a:t> — setoran ke aset produktif dikurangi penarikan darinya.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Tiga jenis pengeluaran dan mengapa anggaran biasanya gagal</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Tiga jenis pengeluaran dan mengapa anggaran biasanya gagal</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Jenis</a:t>
                      </a:r>
                    </a:p>
                  </a:txBody>
                  <a:tcPr anchor="ctr" marL="73152" marR="73152">
                    <a:solidFill>
                      <a:srgbClr val="0F2B46"/>
                    </a:solidFill>
                  </a:tcPr>
                </a:tc>
                <a:tc>
                  <a:txBody>
                    <a:bodyPr/>
                    <a:lstStyle/>
                    <a:p>
                      <a:r>
                        <a:rPr sz="1100" b="1">
                          <a:solidFill>
                            <a:srgbClr val="FFFFFF"/>
                          </a:solidFill>
                          <a:latin typeface="Source Sans Pro"/>
                        </a:rPr>
                        <a:t>Sifat</a:t>
                      </a:r>
                    </a:p>
                  </a:txBody>
                  <a:tcPr anchor="ctr" marL="73152" marR="73152">
                    <a:solidFill>
                      <a:srgbClr val="0F2B46"/>
                    </a:solidFill>
                  </a:tcPr>
                </a:tc>
                <a:tc>
                  <a:txBody>
                    <a:bodyPr/>
                    <a:lstStyle/>
                    <a:p>
                      <a:r>
                        <a:rPr sz="1100" b="1">
                          <a:solidFill>
                            <a:srgbClr val="FFFFFF"/>
                          </a:solidFill>
                          <a:latin typeface="Source Sans Pro"/>
                        </a:rPr>
                        <a:t>Contoh</a:t>
                      </a:r>
                    </a:p>
                  </a:txBody>
                  <a:tcPr anchor="ctr" marL="73152" marR="73152">
                    <a:solidFill>
                      <a:srgbClr val="0F2B46"/>
                    </a:solidFill>
                  </a:tcPr>
                </a:tc>
                <a:tc>
                  <a:txBody>
                    <a:bodyPr/>
                    <a:lstStyle/>
                    <a:p>
                      <a:r>
                        <a:rPr sz="1100" b="1">
                          <a:solidFill>
                            <a:srgbClr val="FFFFFF"/>
                          </a:solidFill>
                          <a:latin typeface="Source Sans Pro"/>
                        </a:rPr>
                        <a:t>Perlakuan</a:t>
                      </a:r>
                    </a:p>
                  </a:txBody>
                  <a:tcPr anchor="ctr" marL="73152" marR="73152">
                    <a:solidFill>
                      <a:srgbClr val="0F2B46"/>
                    </a:solidFill>
                  </a:tcPr>
                </a:tc>
              </a:tr>
              <a:tr h="384048">
                <a:tc>
                  <a:txBody>
                    <a:bodyPr/>
                    <a:lstStyle/>
                    <a:p>
                      <a:r>
                        <a:rPr sz="1100" b="1">
                          <a:solidFill>
                            <a:srgbClr val="222830"/>
                          </a:solidFill>
                          <a:latin typeface="Source Sans Pro"/>
                        </a:rPr>
                        <a:t>**Tetap**</a:t>
                      </a:r>
                    </a:p>
                  </a:txBody>
                  <a:tcPr anchor="ctr" marL="73152" marR="73152" marT="27432" marB="27432">
                    <a:solidFill>
                      <a:srgbClr val="FFFFFF"/>
                    </a:solidFill>
                  </a:tcPr>
                </a:tc>
                <a:tc>
                  <a:txBody>
                    <a:bodyPr/>
                    <a:lstStyle/>
                    <a:p>
                      <a:r>
                        <a:rPr sz="1100" b="0">
                          <a:solidFill>
                            <a:srgbClr val="222830"/>
                          </a:solidFill>
                          <a:latin typeface="Source Sans Pro"/>
                        </a:rPr>
                        <a:t>Nominal sama tiap bulan</a:t>
                      </a:r>
                    </a:p>
                  </a:txBody>
                  <a:tcPr anchor="ctr" marL="73152" marR="73152" marT="27432" marB="27432">
                    <a:solidFill>
                      <a:srgbClr val="FFFFFF"/>
                    </a:solidFill>
                  </a:tcPr>
                </a:tc>
                <a:tc>
                  <a:txBody>
                    <a:bodyPr/>
                    <a:lstStyle/>
                    <a:p>
                      <a:r>
                        <a:rPr sz="1100" b="0">
                          <a:solidFill>
                            <a:srgbClr val="222830"/>
                          </a:solidFill>
                          <a:latin typeface="Source Sans Pro"/>
                        </a:rPr>
                        <a:t>Sewa, KPR, cicilan, langganan, SPP</a:t>
                      </a:r>
                    </a:p>
                  </a:txBody>
                  <a:tcPr anchor="ctr" marL="73152" marR="73152" marT="27432" marB="27432">
                    <a:solidFill>
                      <a:srgbClr val="FFFFFF"/>
                    </a:solidFill>
                  </a:tcPr>
                </a:tc>
                <a:tc>
                  <a:txBody>
                    <a:bodyPr/>
                    <a:lstStyle/>
                    <a:p>
                      <a:r>
                        <a:rPr sz="1100" b="0">
                          <a:solidFill>
                            <a:srgbClr val="222830"/>
                          </a:solidFill>
                          <a:latin typeface="Source Sans Pro"/>
                        </a:rPr>
                        <a:t>Dianggarkan penuh; ditinjau tahunan</a:t>
                      </a:r>
                    </a:p>
                  </a:txBody>
                  <a:tcPr anchor="ctr" marL="73152" marR="73152" marT="27432" marB="27432">
                    <a:solidFill>
                      <a:srgbClr val="FFFFFF"/>
                    </a:solidFill>
                  </a:tcPr>
                </a:tc>
              </a:tr>
              <a:tr h="384048">
                <a:tc>
                  <a:txBody>
                    <a:bodyPr/>
                    <a:lstStyle/>
                    <a:p>
                      <a:r>
                        <a:rPr sz="1100" b="1">
                          <a:solidFill>
                            <a:srgbClr val="222830"/>
                          </a:solidFill>
                          <a:latin typeface="Source Sans Pro"/>
                        </a:rPr>
                        <a:t>**Variabel**</a:t>
                      </a:r>
                    </a:p>
                  </a:txBody>
                  <a:tcPr anchor="ctr" marL="73152" marR="73152" marT="27432" marB="27432">
                    <a:solidFill>
                      <a:srgbClr val="F1F4F8"/>
                    </a:solidFill>
                  </a:tcPr>
                </a:tc>
                <a:tc>
                  <a:txBody>
                    <a:bodyPr/>
                    <a:lstStyle/>
                    <a:p>
                      <a:r>
                        <a:rPr sz="1100" b="0">
                          <a:solidFill>
                            <a:srgbClr val="222830"/>
                          </a:solidFill>
                          <a:latin typeface="Source Sans Pro"/>
                        </a:rPr>
                        <a:t>Berubah, di bawah kendali</a:t>
                      </a:r>
                    </a:p>
                  </a:txBody>
                  <a:tcPr anchor="ctr" marL="73152" marR="73152" marT="27432" marB="27432">
                    <a:solidFill>
                      <a:srgbClr val="F1F4F8"/>
                    </a:solidFill>
                  </a:tcPr>
                </a:tc>
                <a:tc>
                  <a:txBody>
                    <a:bodyPr/>
                    <a:lstStyle/>
                    <a:p>
                      <a:r>
                        <a:rPr sz="1100" b="0">
                          <a:solidFill>
                            <a:srgbClr val="222830"/>
                          </a:solidFill>
                          <a:latin typeface="Source Sans Pro"/>
                        </a:rPr>
                        <a:t>Makan, transportasi, hiburan, belanja</a:t>
                      </a:r>
                    </a:p>
                  </a:txBody>
                  <a:tcPr anchor="ctr" marL="73152" marR="73152" marT="27432" marB="27432">
                    <a:solidFill>
                      <a:srgbClr val="F1F4F8"/>
                    </a:solidFill>
                  </a:tcPr>
                </a:tc>
                <a:tc>
                  <a:txBody>
                    <a:bodyPr/>
                    <a:lstStyle/>
                    <a:p>
                      <a:r>
                        <a:rPr sz="1100" b="0">
                          <a:solidFill>
                            <a:srgbClr val="222830"/>
                          </a:solidFill>
                          <a:latin typeface="Source Sans Pro"/>
                        </a:rPr>
                        <a:t>Diberi pagu; dipantau mingguan</a:t>
                      </a:r>
                    </a:p>
                  </a:txBody>
                  <a:tcPr anchor="ctr" marL="73152" marR="73152" marT="27432" marB="27432">
                    <a:solidFill>
                      <a:srgbClr val="F1F4F8"/>
                    </a:solidFill>
                  </a:tcPr>
                </a:tc>
              </a:tr>
              <a:tr h="384048">
                <a:tc>
                  <a:txBody>
                    <a:bodyPr/>
                    <a:lstStyle/>
                    <a:p>
                      <a:r>
                        <a:rPr sz="1100" b="1">
                          <a:solidFill>
                            <a:srgbClr val="222830"/>
                          </a:solidFill>
                          <a:latin typeface="Source Sans Pro"/>
                        </a:rPr>
                        <a:t>**Tidak teratur**</a:t>
                      </a:r>
                    </a:p>
                  </a:txBody>
                  <a:tcPr anchor="ctr" marL="73152" marR="73152" marT="27432" marB="27432">
                    <a:solidFill>
                      <a:srgbClr val="FFFFFF"/>
                    </a:solidFill>
                  </a:tcPr>
                </a:tc>
                <a:tc>
                  <a:txBody>
                    <a:bodyPr/>
                    <a:lstStyle/>
                    <a:p>
                      <a:r>
                        <a:rPr sz="1100" b="0">
                          <a:solidFill>
                            <a:srgbClr val="222830"/>
                          </a:solidFill>
                          <a:latin typeface="Source Sans Pro"/>
                        </a:rPr>
                        <a:t>Besar, jarang, dapat diprediksi</a:t>
                      </a:r>
                    </a:p>
                  </a:txBody>
                  <a:tcPr anchor="ctr" marL="73152" marR="73152" marT="27432" marB="27432">
                    <a:solidFill>
                      <a:srgbClr val="FFFFFF"/>
                    </a:solidFill>
                  </a:tcPr>
                </a:tc>
                <a:tc>
                  <a:txBody>
                    <a:bodyPr/>
                    <a:lstStyle/>
                    <a:p>
                      <a:r>
                        <a:rPr sz="1100" b="0">
                          <a:solidFill>
                            <a:srgbClr val="222830"/>
                          </a:solidFill>
                          <a:latin typeface="Source Sans Pro"/>
                        </a:rPr>
                        <a:t>Pajak kendaraan, servis, THR, kurban, liburan, seragam sekolah, premi tahunan</a:t>
                      </a:r>
                    </a:p>
                  </a:txBody>
                  <a:tcPr anchor="ctr" marL="73152" marR="73152" marT="27432" marB="27432">
                    <a:solidFill>
                      <a:srgbClr val="FFFFFF"/>
                    </a:solidFill>
                  </a:tcPr>
                </a:tc>
                <a:tc>
                  <a:txBody>
                    <a:bodyPr/>
                    <a:lstStyle/>
                    <a:p>
                      <a:r>
                        <a:rPr sz="1100" b="0">
                          <a:solidFill>
                            <a:srgbClr val="222830"/>
                          </a:solidFill>
                          <a:latin typeface="Source Sans Pro"/>
                        </a:rPr>
                        <a:t>**Disetahunkan dan dicadangkan bulanan**</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Memilih sistem anggaran yang sesuai pola pendapatan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600" b="1">
                <a:solidFill>
                  <a:srgbClr val="0F2B46"/>
                </a:solidFill>
                <a:latin typeface="Source Sans Pro"/>
              </a:rPr>
              <a:t>Memilih sistem anggaran yang sesuai pola pendapatan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Gaji diri sendiri dibayarkan ke rekening pribadi dalam nominal tetap</a:t>
            </a:r>
            <a:r>
              <a:rPr sz="1700" b="0">
                <a:solidFill>
                  <a:srgbClr val="222830"/>
                </a:solidFill>
                <a:latin typeface="Source Sans Pro"/>
              </a:rPr>
              <a:t> yang ditetapkan berdasarkan bulan terburuk 12 bulan terakhir, bukan bulan rata-rata.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Otomatisasi mengalahkan disiplin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600" b="1">
                <a:solidFill>
                  <a:srgbClr val="0F2B46"/>
                </a:solidFill>
                <a:latin typeface="Source Sans Pro"/>
              </a:rPr>
              <a:t>Otomatisasi mengalahkan disiplin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Rekening penerima</a:t>
            </a:r>
            <a:r>
              <a:rPr sz="1700" b="0">
                <a:solidFill>
                  <a:srgbClr val="222830"/>
                </a:solidFill>
                <a:latin typeface="Source Sans Pro"/>
              </a:rPr>
              <a:t> — menerima seluruh pemasukan, tidak dipakai belanja.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Rekening belanja</a:t>
            </a:r>
            <a:r>
              <a:rPr sz="1700" b="0">
                <a:solidFill>
                  <a:srgbClr val="222830"/>
                </a:solidFill>
                <a:latin typeface="Source Sans Pro"/>
              </a:rPr>
              <a:t> — kartu debit harian; isinya adalah pagu bulanan.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Rekening cadangan</a:t>
            </a:r>
            <a:r>
              <a:rPr sz="1700" b="0">
                <a:solidFill>
                  <a:srgbClr val="222830"/>
                </a:solidFill>
                <a:latin typeface="Source Sans Pro"/>
              </a:rPr>
              <a:t> — dana darurat + dana tersinking (terpisah, tanpa kartu).</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Rekening investasi</a:t>
            </a:r>
            <a:r>
              <a:rPr sz="1700" b="0">
                <a:solidFill>
                  <a:srgbClr val="222830"/>
                </a:solidFill>
                <a:latin typeface="Source Sans Pro"/>
              </a:rPr>
              <a:t> — broker, bursa, atau platform reksa dana.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400" b="1">
                <a:solidFill>
                  <a:srgbClr val="0F2B46"/>
                </a:solidFill>
                <a:latin typeface="Source Sans Pro"/>
              </a:rPr>
              <a:t>Otomatisasi mengalahkan disiplin</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Tanggal</a:t>
                      </a:r>
                    </a:p>
                  </a:txBody>
                  <a:tcPr anchor="ctr" marL="73152" marR="73152">
                    <a:solidFill>
                      <a:srgbClr val="0F2B46"/>
                    </a:solidFill>
                  </a:tcPr>
                </a:tc>
                <a:tc>
                  <a:txBody>
                    <a:bodyPr/>
                    <a:lstStyle/>
                    <a:p>
                      <a:r>
                        <a:rPr sz="1300" b="1">
                          <a:solidFill>
                            <a:srgbClr val="FFFFFF"/>
                          </a:solidFill>
                          <a:latin typeface="Source Sans Pro"/>
                        </a:rPr>
                        <a:t>Mekanisme</a:t>
                      </a:r>
                    </a:p>
                  </a:txBody>
                  <a:tcPr anchor="ctr" marL="73152" marR="73152">
                    <a:solidFill>
                      <a:srgbClr val="0F2B46"/>
                    </a:solidFill>
                  </a:tcPr>
                </a:tc>
                <a:tc>
                  <a:txBody>
                    <a:bodyPr/>
                    <a:lstStyle/>
                    <a:p>
                      <a:r>
                        <a:rPr sz="1300" b="1">
                          <a:solidFill>
                            <a:srgbClr val="FFFFFF"/>
                          </a:solidFill>
                          <a:latin typeface="Source Sans Pro"/>
                        </a:rPr>
                        <a:t>Tujuan</a:t>
                      </a:r>
                    </a:p>
                  </a:txBody>
                  <a:tcPr anchor="ctr" marL="73152" marR="73152">
                    <a:solidFill>
                      <a:srgbClr val="0F2B46"/>
                    </a:solidFill>
                  </a:tcPr>
                </a:tc>
              </a:tr>
              <a:tr h="384048">
                <a:tc>
                  <a:txBody>
                    <a:bodyPr/>
                    <a:lstStyle/>
                    <a:p>
                      <a:r>
                        <a:rPr sz="1300" b="1">
                          <a:solidFill>
                            <a:srgbClr val="222830"/>
                          </a:solidFill>
                          <a:latin typeface="Source Sans Pro"/>
                        </a:rPr>
                        <a:t>H+0 gajian</a:t>
                      </a:r>
                    </a:p>
                  </a:txBody>
                  <a:tcPr anchor="ctr" marL="73152" marR="73152" marT="27432" marB="27432">
                    <a:solidFill>
                      <a:srgbClr val="FFFFFF"/>
                    </a:solidFill>
                  </a:tcPr>
                </a:tc>
                <a:tc>
                  <a:txBody>
                    <a:bodyPr/>
                    <a:lstStyle/>
                    <a:p>
                      <a:r>
                        <a:rPr sz="1300" b="0">
                          <a:solidFill>
                            <a:srgbClr val="222830"/>
                          </a:solidFill>
                          <a:latin typeface="Source Sans Pro"/>
                        </a:rPr>
                        <a:t>Autodebet ke rekening investasi</a:t>
                      </a:r>
                    </a:p>
                  </a:txBody>
                  <a:tcPr anchor="ctr" marL="73152" marR="73152" marT="27432" marB="27432">
                    <a:solidFill>
                      <a:srgbClr val="FFFFFF"/>
                    </a:solidFill>
                  </a:tcPr>
                </a:tc>
                <a:tc>
                  <a:txBody>
                    <a:bodyPr/>
                    <a:lstStyle/>
                    <a:p>
                      <a:r>
                        <a:rPr sz="1300" b="0">
                          <a:solidFill>
                            <a:srgbClr val="222830"/>
                          </a:solidFill>
                          <a:latin typeface="Source Sans Pro"/>
                        </a:rPr>
                        <a:t>Membayar diri sendiri lebih dulu</a:t>
                      </a:r>
                    </a:p>
                  </a:txBody>
                  <a:tcPr anchor="ctr" marL="73152" marR="73152" marT="27432" marB="27432">
                    <a:solidFill>
                      <a:srgbClr val="FFFFFF"/>
                    </a:solidFill>
                  </a:tcPr>
                </a:tc>
              </a:tr>
              <a:tr h="384048">
                <a:tc>
                  <a:txBody>
                    <a:bodyPr/>
                    <a:lstStyle/>
                    <a:p>
                      <a:r>
                        <a:rPr sz="1300" b="1">
                          <a:solidFill>
                            <a:srgbClr val="222830"/>
                          </a:solidFill>
                          <a:latin typeface="Source Sans Pro"/>
                        </a:rPr>
                        <a:t>H+0 gajian</a:t>
                      </a:r>
                    </a:p>
                  </a:txBody>
                  <a:tcPr anchor="ctr" marL="73152" marR="73152" marT="27432" marB="27432">
                    <a:solidFill>
                      <a:srgbClr val="F1F4F8"/>
                    </a:solidFill>
                  </a:tcPr>
                </a:tc>
                <a:tc>
                  <a:txBody>
                    <a:bodyPr/>
                    <a:lstStyle/>
                    <a:p>
                      <a:r>
                        <a:rPr sz="1300" b="0">
                          <a:solidFill>
                            <a:srgbClr val="222830"/>
                          </a:solidFill>
                          <a:latin typeface="Source Sans Pro"/>
                        </a:rPr>
                        <a:t>Autodebet ke rekening dana tersinking</a:t>
                      </a:r>
                    </a:p>
                  </a:txBody>
                  <a:tcPr anchor="ctr" marL="73152" marR="73152" marT="27432" marB="27432">
                    <a:solidFill>
                      <a:srgbClr val="F1F4F8"/>
                    </a:solidFill>
                  </a:tcPr>
                </a:tc>
                <a:tc>
                  <a:txBody>
                    <a:bodyPr/>
                    <a:lstStyle/>
                    <a:p>
                      <a:r>
                        <a:rPr sz="1300" b="0">
                          <a:solidFill>
                            <a:srgbClr val="222830"/>
                          </a:solidFill>
                          <a:latin typeface="Source Sans Pro"/>
                        </a:rPr>
                        <a:t>Mengamankan pengeluaran tidak teratur</a:t>
                      </a:r>
                    </a:p>
                  </a:txBody>
                  <a:tcPr anchor="ctr" marL="73152" marR="73152" marT="27432" marB="27432">
                    <a:solidFill>
                      <a:srgbClr val="F1F4F8"/>
                    </a:solidFill>
                  </a:tcPr>
                </a:tc>
              </a:tr>
              <a:tr h="384048">
                <a:tc>
                  <a:txBody>
                    <a:bodyPr/>
                    <a:lstStyle/>
                    <a:p>
                      <a:r>
                        <a:rPr sz="1300" b="1">
                          <a:solidFill>
                            <a:srgbClr val="222830"/>
                          </a:solidFill>
                          <a:latin typeface="Source Sans Pro"/>
                        </a:rPr>
                        <a:t>H+1</a:t>
                      </a:r>
                    </a:p>
                  </a:txBody>
                  <a:tcPr anchor="ctr" marL="73152" marR="73152" marT="27432" marB="27432">
                    <a:solidFill>
                      <a:srgbClr val="FFFFFF"/>
                    </a:solidFill>
                  </a:tcPr>
                </a:tc>
                <a:tc>
                  <a:txBody>
                    <a:bodyPr/>
                    <a:lstStyle/>
                    <a:p>
                      <a:r>
                        <a:rPr sz="1300" b="0">
                          <a:solidFill>
                            <a:srgbClr val="222830"/>
                          </a:solidFill>
                          <a:latin typeface="Source Sans Pro"/>
                        </a:rPr>
                        <a:t>Autodebet seluruh cicilan dan tagihan tetap</a:t>
                      </a:r>
                    </a:p>
                  </a:txBody>
                  <a:tcPr anchor="ctr" marL="73152" marR="73152" marT="27432" marB="27432">
                    <a:solidFill>
                      <a:srgbClr val="FFFFFF"/>
                    </a:solidFill>
                  </a:tcPr>
                </a:tc>
                <a:tc>
                  <a:txBody>
                    <a:bodyPr/>
                    <a:lstStyle/>
                    <a:p>
                      <a:r>
                        <a:rPr sz="1300" b="0">
                          <a:solidFill>
                            <a:srgbClr val="222830"/>
                          </a:solidFill>
                          <a:latin typeface="Source Sans Pro"/>
                        </a:rPr>
                        <a:t>Menghapus risiko denda dan lupa</a:t>
                      </a:r>
                    </a:p>
                  </a:txBody>
                  <a:tcPr anchor="ctr" marL="73152" marR="73152" marT="27432" marB="27432">
                    <a:solidFill>
                      <a:srgbClr val="FFFFFF"/>
                    </a:solidFill>
                  </a:tcPr>
                </a:tc>
              </a:tr>
              <a:tr h="384048">
                <a:tc>
                  <a:txBody>
                    <a:bodyPr/>
                    <a:lstStyle/>
                    <a:p>
                      <a:r>
                        <a:rPr sz="1300" b="1">
                          <a:solidFill>
                            <a:srgbClr val="222830"/>
                          </a:solidFill>
                          <a:latin typeface="Source Sans Pro"/>
                        </a:rPr>
                        <a:t>Sisa</a:t>
                      </a:r>
                    </a:p>
                  </a:txBody>
                  <a:tcPr anchor="ctr" marL="73152" marR="73152" marT="27432" marB="27432">
                    <a:solidFill>
                      <a:srgbClr val="F1F4F8"/>
                    </a:solidFill>
                  </a:tcPr>
                </a:tc>
                <a:tc>
                  <a:txBody>
                    <a:bodyPr/>
                    <a:lstStyle/>
                    <a:p>
                      <a:r>
                        <a:rPr sz="1300" b="0">
                          <a:solidFill>
                            <a:srgbClr val="222830"/>
                          </a:solidFill>
                          <a:latin typeface="Source Sans Pro"/>
                        </a:rPr>
                        <a:t>Tinggal di rekening belanja harian</a:t>
                      </a:r>
                    </a:p>
                  </a:txBody>
                  <a:tcPr anchor="ctr" marL="73152" marR="73152" marT="27432" marB="27432">
                    <a:solidFill>
                      <a:srgbClr val="F1F4F8"/>
                    </a:solidFill>
                  </a:tcPr>
                </a:tc>
                <a:tc>
                  <a:txBody>
                    <a:bodyPr/>
                    <a:lstStyle/>
                    <a:p>
                      <a:r>
                        <a:rPr sz="1300" b="0">
                          <a:solidFill>
                            <a:srgbClr val="222830"/>
                          </a:solidFill>
                          <a:latin typeface="Source Sans Pro"/>
                        </a:rPr>
                        <a:t>Batas alami tanpa perlu mencatat setiap transaksi</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4.6</a:t>
            </a:r>
          </a:p>
          <a:p>
            <a:pPr algn="l">
              <a:lnSpc>
                <a:spcPct val="108000"/>
              </a:lnSpc>
              <a:spcBef>
                <a:spcPts val="0"/>
              </a:spcBef>
              <a:spcAft>
                <a:spcPts val="600"/>
              </a:spcAft>
            </a:pPr>
            <a:r>
              <a:rPr sz="3400" b="1">
                <a:solidFill>
                  <a:srgbClr val="FFFFFF"/>
                </a:solidFill>
                <a:latin typeface="Source Sans Pro"/>
              </a:rPr>
              <a:t>Mendiagnosis kebocoran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4.7</a:t>
            </a:r>
          </a:p>
          <a:p>
            <a:pPr algn="l">
              <a:lnSpc>
                <a:spcPct val="108000"/>
              </a:lnSpc>
              <a:spcBef>
                <a:spcPts val="0"/>
              </a:spcBef>
              <a:spcAft>
                <a:spcPts val="600"/>
              </a:spcAft>
            </a:pPr>
            <a:r>
              <a:rPr sz="3400" b="1">
                <a:solidFill>
                  <a:srgbClr val="FFFFFF"/>
                </a:solidFill>
                <a:latin typeface="Source Sans Pro"/>
              </a:rPr>
              <a:t>Batas penghematan dan pintu keluar yang sesungguhnya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Pos</a:t>
                      </a:r>
                    </a:p>
                  </a:txBody>
                  <a:tcPr anchor="ctr" marL="73152" marR="73152">
                    <a:solidFill>
                      <a:srgbClr val="0F2B46"/>
                    </a:solidFill>
                  </a:tcPr>
                </a:tc>
                <a:tc>
                  <a:txBody>
                    <a:bodyPr/>
                    <a:lstStyle/>
                    <a:p>
                      <a:r>
                        <a:rPr sz="1300" b="1">
                          <a:solidFill>
                            <a:srgbClr val="FFFFFF"/>
                          </a:solidFill>
                          <a:latin typeface="Source Sans Pro"/>
                        </a:rPr>
                        <a:t>Rp</a:t>
                      </a:r>
                    </a:p>
                  </a:txBody>
                  <a:tcPr anchor="ctr" marL="73152" marR="73152">
                    <a:solidFill>
                      <a:srgbClr val="0F2B46"/>
                    </a:solidFill>
                  </a:tcPr>
                </a:tc>
              </a:tr>
              <a:tr h="384048">
                <a:tc>
                  <a:txBody>
                    <a:bodyPr/>
                    <a:lstStyle/>
                    <a:p>
                      <a:r>
                        <a:rPr sz="1300" b="1">
                          <a:solidFill>
                            <a:srgbClr val="222830"/>
                          </a:solidFill>
                          <a:latin typeface="Source Sans Pro"/>
                        </a:rPr>
                        <a:t>Gaji bersih</a:t>
                      </a:r>
                    </a:p>
                  </a:txBody>
                  <a:tcPr anchor="ctr" marL="73152" marR="73152" marT="27432" marB="27432">
                    <a:solidFill>
                      <a:srgbClr val="FFFFFF"/>
                    </a:solidFill>
                  </a:tcPr>
                </a:tc>
                <a:tc>
                  <a:txBody>
                    <a:bodyPr/>
                    <a:lstStyle/>
                    <a:p>
                      <a:r>
                        <a:rPr sz="1300" b="0">
                          <a:solidFill>
                            <a:srgbClr val="222830"/>
                          </a:solidFill>
                          <a:latin typeface="Source Sans Pro"/>
                        </a:rPr>
                        <a:t>14.500.000</a:t>
                      </a:r>
                    </a:p>
                  </a:txBody>
                  <a:tcPr anchor="ctr" marL="73152" marR="73152" marT="27432" marB="27432">
                    <a:solidFill>
                      <a:srgbClr val="FFFFFF"/>
                    </a:solidFill>
                  </a:tcPr>
                </a:tc>
              </a:tr>
              <a:tr h="384048">
                <a:tc>
                  <a:txBody>
                    <a:bodyPr/>
                    <a:lstStyle/>
                    <a:p>
                      <a:r>
                        <a:rPr sz="1300" b="1">
                          <a:solidFill>
                            <a:srgbClr val="222830"/>
                          </a:solidFill>
                          <a:latin typeface="Source Sans Pro"/>
                        </a:rPr>
                        <a:t>Pekerjaan sampingan</a:t>
                      </a:r>
                    </a:p>
                  </a:txBody>
                  <a:tcPr anchor="ctr" marL="73152" marR="73152" marT="27432" marB="27432">
                    <a:solidFill>
                      <a:srgbClr val="F1F4F8"/>
                    </a:solidFill>
                  </a:tcPr>
                </a:tc>
                <a:tc>
                  <a:txBody>
                    <a:bodyPr/>
                    <a:lstStyle/>
                    <a:p>
                      <a:r>
                        <a:rPr sz="1300" b="0">
                          <a:solidFill>
                            <a:srgbClr val="222830"/>
                          </a:solidFill>
                          <a:latin typeface="Source Sans Pro"/>
                        </a:rPr>
                        <a:t>2.000.000</a:t>
                      </a:r>
                    </a:p>
                  </a:txBody>
                  <a:tcPr anchor="ctr" marL="73152" marR="73152" marT="27432" marB="27432">
                    <a:solidFill>
                      <a:srgbClr val="F1F4F8"/>
                    </a:solidFill>
                  </a:tcPr>
                </a:tc>
              </a:tr>
              <a:tr h="384048">
                <a:tc>
                  <a:txBody>
                    <a:bodyPr/>
                    <a:lstStyle/>
                    <a:p>
                      <a:r>
                        <a:rPr sz="1300" b="1">
                          <a:solidFill>
                            <a:srgbClr val="222830"/>
                          </a:solidFill>
                          <a:latin typeface="Source Sans Pro"/>
                        </a:rPr>
                        <a:t>Biaya hidup total</a:t>
                      </a:r>
                    </a:p>
                  </a:txBody>
                  <a:tcPr anchor="ctr" marL="73152" marR="73152" marT="27432" marB="27432">
                    <a:solidFill>
                      <a:srgbClr val="FFFFFF"/>
                    </a:solidFill>
                  </a:tcPr>
                </a:tc>
                <a:tc>
                  <a:txBody>
                    <a:bodyPr/>
                    <a:lstStyle/>
                    <a:p>
                      <a:r>
                        <a:rPr sz="1300" b="0">
                          <a:solidFill>
                            <a:srgbClr val="222830"/>
                          </a:solidFill>
                          <a:latin typeface="Source Sans Pro"/>
                        </a:rPr>
                        <a:t>11.800.000</a:t>
                      </a:r>
                    </a:p>
                  </a:txBody>
                  <a:tcPr anchor="ctr" marL="73152" marR="73152" marT="27432" marB="27432">
                    <a:solidFill>
                      <a:srgbClr val="FFFFFF"/>
                    </a:solidFill>
                  </a:tcPr>
                </a:tc>
              </a:tr>
              <a:tr h="384048">
                <a:tc>
                  <a:txBody>
                    <a:bodyPr/>
                    <a:lstStyle/>
                    <a:p>
                      <a:r>
                        <a:rPr sz="1300" b="1">
                          <a:solidFill>
                            <a:srgbClr val="222830"/>
                          </a:solidFill>
                          <a:latin typeface="Source Sans Pro"/>
                        </a:rPr>
                        <a:t>Pembayaran pokok utang (di luar bunga)</a:t>
                      </a:r>
                    </a:p>
                  </a:txBody>
                  <a:tcPr anchor="ctr" marL="73152" marR="73152" marT="27432" marB="27432">
                    <a:solidFill>
                      <a:srgbClr val="F1F4F8"/>
                    </a:solidFill>
                  </a:tcPr>
                </a:tc>
                <a:tc>
                  <a:txBody>
                    <a:bodyPr/>
                    <a:lstStyle/>
                    <a:p>
                      <a:r>
                        <a:rPr sz="1300" b="0">
                          <a:solidFill>
                            <a:srgbClr val="222830"/>
                          </a:solidFill>
                          <a:latin typeface="Source Sans Pro"/>
                        </a:rPr>
                        <a:t>1.900.000</a:t>
                      </a:r>
                    </a:p>
                  </a:txBody>
                  <a:tcPr anchor="ctr" marL="73152" marR="73152" marT="27432" marB="27432">
                    <a:solidFill>
                      <a:srgbClr val="F1F4F8"/>
                    </a:solidFill>
                  </a:tcPr>
                </a:tc>
              </a:tr>
              <a:tr h="384048">
                <a:tc>
                  <a:txBody>
                    <a:bodyPr/>
                    <a:lstStyle/>
                    <a:p>
                      <a:r>
                        <a:rPr sz="1300" b="1">
                          <a:solidFill>
                            <a:srgbClr val="222830"/>
                          </a:solidFill>
                          <a:latin typeface="Source Sans Pro"/>
                        </a:rPr>
                        <a:t>Utang baru bulan ini</a:t>
                      </a:r>
                    </a:p>
                  </a:txBody>
                  <a:tcPr anchor="ctr" marL="73152" marR="73152" marT="27432" marB="27432">
                    <a:solidFill>
                      <a:srgbClr val="FFFFFF"/>
                    </a:solidFill>
                  </a:tcPr>
                </a:tc>
                <a:tc>
                  <a:txBody>
                    <a:bodyPr/>
                    <a:lstStyle/>
                    <a:p>
                      <a:r>
                        <a:rPr sz="1300" b="0">
                          <a:solidFill>
                            <a:srgbClr val="222830"/>
                          </a:solidFill>
                          <a:latin typeface="Source Sans Pro"/>
                        </a:rPr>
                        <a:t>0</a:t>
                      </a:r>
                    </a:p>
                  </a:txBody>
                  <a:tcPr anchor="ctr" marL="73152" marR="73152" marT="27432" marB="27432">
                    <a:solidFill>
                      <a:srgbClr val="FFFFFF"/>
                    </a:solidFill>
                  </a:tcPr>
                </a:tc>
              </a:tr>
              <a:tr h="384048">
                <a:tc>
                  <a:txBody>
                    <a:bodyPr/>
                    <a:lstStyle/>
                    <a:p>
                      <a:r>
                        <a:rPr sz="1300" b="1">
                          <a:solidFill>
                            <a:srgbClr val="222830"/>
                          </a:solidFill>
                          <a:latin typeface="Source Sans Pro"/>
                        </a:rPr>
                        <a:t>Setoran investasi</a:t>
                      </a:r>
                    </a:p>
                  </a:txBody>
                  <a:tcPr anchor="ctr" marL="73152" marR="73152" marT="27432" marB="27432">
                    <a:solidFill>
                      <a:srgbClr val="F1F4F8"/>
                    </a:solidFill>
                  </a:tcPr>
                </a:tc>
                <a:tc>
                  <a:txBody>
                    <a:bodyPr/>
                    <a:lstStyle/>
                    <a:p>
                      <a:r>
                        <a:rPr sz="1300" b="0">
                          <a:solidFill>
                            <a:srgbClr val="222830"/>
                          </a:solidFill>
                          <a:latin typeface="Source Sans Pro"/>
                        </a:rPr>
                        <a:t>2.500.000</a:t>
                      </a:r>
                    </a:p>
                  </a:txBody>
                  <a:tcPr anchor="ctr" marL="73152" marR="73152" marT="27432" marB="27432">
                    <a:solidFill>
                      <a:srgbClr val="F1F4F8"/>
                    </a:solidFill>
                  </a:tcPr>
                </a:tc>
              </a:tr>
              <a:tr h="384048">
                <a:tc>
                  <a:txBody>
                    <a:bodyPr/>
                    <a:lstStyle/>
                    <a:p>
                      <a:r>
                        <a:rPr sz="1300" b="1">
                          <a:solidFill>
                            <a:srgbClr val="222830"/>
                          </a:solidFill>
                          <a:latin typeface="Source Sans Pro"/>
                        </a:rPr>
                        <a:t>Penarikan investasi</a:t>
                      </a:r>
                    </a:p>
                  </a:txBody>
                  <a:tcPr anchor="ctr" marL="73152" marR="73152" marT="27432" marB="27432">
                    <a:solidFill>
                      <a:srgbClr val="FFFFFF"/>
                    </a:solidFill>
                  </a:tcPr>
                </a:tc>
                <a:tc>
                  <a:txBody>
                    <a:bodyPr/>
                    <a:lstStyle/>
                    <a:p>
                      <a:r>
                        <a:rPr sz="1300" b="0">
                          <a:solidFill>
                            <a:srgbClr val="222830"/>
                          </a:solidFill>
                          <a:latin typeface="Source Sans Pro"/>
                        </a:rPr>
                        <a:t>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345643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Pos</a:t>
                      </a:r>
                    </a:p>
                  </a:txBody>
                  <a:tcPr anchor="ctr" marL="73152" marR="73152">
                    <a:solidFill>
                      <a:srgbClr val="0F2B46"/>
                    </a:solidFill>
                  </a:tcPr>
                </a:tc>
                <a:tc>
                  <a:txBody>
                    <a:bodyPr/>
                    <a:lstStyle/>
                    <a:p>
                      <a:r>
                        <a:rPr sz="1300" b="1">
                          <a:solidFill>
                            <a:srgbClr val="FFFFFF"/>
                          </a:solidFill>
                          <a:latin typeface="Source Sans Pro"/>
                        </a:rPr>
                        <a:t>Bulan</a:t>
                      </a:r>
                    </a:p>
                  </a:txBody>
                  <a:tcPr anchor="ctr" marL="73152" marR="73152">
                    <a:solidFill>
                      <a:srgbClr val="0F2B46"/>
                    </a:solidFill>
                  </a:tcPr>
                </a:tc>
                <a:tc>
                  <a:txBody>
                    <a:bodyPr/>
                    <a:lstStyle/>
                    <a:p>
                      <a:r>
                        <a:rPr sz="1300" b="1">
                          <a:solidFill>
                            <a:srgbClr val="FFFFFF"/>
                          </a:solidFill>
                          <a:latin typeface="Source Sans Pro"/>
                        </a:rPr>
                        <a:t>Rp</a:t>
                      </a:r>
                    </a:p>
                  </a:txBody>
                  <a:tcPr anchor="ctr" marL="73152" marR="73152">
                    <a:solidFill>
                      <a:srgbClr val="0F2B46"/>
                    </a:solidFill>
                  </a:tcPr>
                </a:tc>
              </a:tr>
              <a:tr h="384048">
                <a:tc>
                  <a:txBody>
                    <a:bodyPr/>
                    <a:lstStyle/>
                    <a:p>
                      <a:r>
                        <a:rPr sz="1300" b="1">
                          <a:solidFill>
                            <a:srgbClr val="222830"/>
                          </a:solidFill>
                          <a:latin typeface="Source Sans Pro"/>
                        </a:rPr>
                        <a:t>Pajak &amp; servis 2 kendaraan</a:t>
                      </a:r>
                    </a:p>
                  </a:txBody>
                  <a:tcPr anchor="ctr" marL="73152" marR="73152" marT="27432" marB="27432">
                    <a:solidFill>
                      <a:srgbClr val="FFFFFF"/>
                    </a:solidFill>
                  </a:tcPr>
                </a:tc>
                <a:tc>
                  <a:txBody>
                    <a:bodyPr/>
                    <a:lstStyle/>
                    <a:p>
                      <a:r>
                        <a:rPr sz="1300" b="0">
                          <a:solidFill>
                            <a:srgbClr val="222830"/>
                          </a:solidFill>
                          <a:latin typeface="Source Sans Pro"/>
                        </a:rPr>
                        <a:t>Mar, Sep</a:t>
                      </a:r>
                    </a:p>
                  </a:txBody>
                  <a:tcPr anchor="ctr" marL="73152" marR="73152" marT="27432" marB="27432">
                    <a:solidFill>
                      <a:srgbClr val="FFFFFF"/>
                    </a:solidFill>
                  </a:tcPr>
                </a:tc>
                <a:tc>
                  <a:txBody>
                    <a:bodyPr/>
                    <a:lstStyle/>
                    <a:p>
                      <a:r>
                        <a:rPr sz="1300" b="0">
                          <a:solidFill>
                            <a:srgbClr val="222830"/>
                          </a:solidFill>
                          <a:latin typeface="Source Sans Pro"/>
                        </a:rPr>
                        <a:t>7.200.000</a:t>
                      </a:r>
                    </a:p>
                  </a:txBody>
                  <a:tcPr anchor="ctr" marL="73152" marR="73152" marT="27432" marB="27432">
                    <a:solidFill>
                      <a:srgbClr val="FFFFFF"/>
                    </a:solidFill>
                  </a:tcPr>
                </a:tc>
              </a:tr>
              <a:tr h="384048">
                <a:tc>
                  <a:txBody>
                    <a:bodyPr/>
                    <a:lstStyle/>
                    <a:p>
                      <a:r>
                        <a:rPr sz="1300" b="1">
                          <a:solidFill>
                            <a:srgbClr val="222830"/>
                          </a:solidFill>
                          <a:latin typeface="Source Sans Pro"/>
                        </a:rPr>
                        <a:t>Biaya daftar ulang sekolah</a:t>
                      </a:r>
                    </a:p>
                  </a:txBody>
                  <a:tcPr anchor="ctr" marL="73152" marR="73152" marT="27432" marB="27432">
                    <a:solidFill>
                      <a:srgbClr val="F1F4F8"/>
                    </a:solidFill>
                  </a:tcPr>
                </a:tc>
                <a:tc>
                  <a:txBody>
                    <a:bodyPr/>
                    <a:lstStyle/>
                    <a:p>
                      <a:r>
                        <a:rPr sz="1300" b="0">
                          <a:solidFill>
                            <a:srgbClr val="222830"/>
                          </a:solidFill>
                          <a:latin typeface="Source Sans Pro"/>
                        </a:rPr>
                        <a:t>Jul</a:t>
                      </a:r>
                    </a:p>
                  </a:txBody>
                  <a:tcPr anchor="ctr" marL="73152" marR="73152" marT="27432" marB="27432">
                    <a:solidFill>
                      <a:srgbClr val="F1F4F8"/>
                    </a:solidFill>
                  </a:tcPr>
                </a:tc>
                <a:tc>
                  <a:txBody>
                    <a:bodyPr/>
                    <a:lstStyle/>
                    <a:p>
                      <a:r>
                        <a:rPr sz="1300" b="0">
                          <a:solidFill>
                            <a:srgbClr val="222830"/>
                          </a:solidFill>
                          <a:latin typeface="Source Sans Pro"/>
                        </a:rPr>
                        <a:t>9.500.000</a:t>
                      </a:r>
                    </a:p>
                  </a:txBody>
                  <a:tcPr anchor="ctr" marL="73152" marR="73152" marT="27432" marB="27432">
                    <a:solidFill>
                      <a:srgbClr val="F1F4F8"/>
                    </a:solidFill>
                  </a:tcPr>
                </a:tc>
              </a:tr>
              <a:tr h="384048">
                <a:tc>
                  <a:txBody>
                    <a:bodyPr/>
                    <a:lstStyle/>
                    <a:p>
                      <a:r>
                        <a:rPr sz="1300" b="1">
                          <a:solidFill>
                            <a:srgbClr val="222830"/>
                          </a:solidFill>
                          <a:latin typeface="Source Sans Pro"/>
                        </a:rPr>
                        <a:t>Premi asuransi tahunan</a:t>
                      </a:r>
                    </a:p>
                  </a:txBody>
                  <a:tcPr anchor="ctr" marL="73152" marR="73152" marT="27432" marB="27432">
                    <a:solidFill>
                      <a:srgbClr val="FFFFFF"/>
                    </a:solidFill>
                  </a:tcPr>
                </a:tc>
                <a:tc>
                  <a:txBody>
                    <a:bodyPr/>
                    <a:lstStyle/>
                    <a:p>
                      <a:r>
                        <a:rPr sz="1300" b="0">
                          <a:solidFill>
                            <a:srgbClr val="222830"/>
                          </a:solidFill>
                          <a:latin typeface="Source Sans Pro"/>
                        </a:rPr>
                        <a:t>Feb</a:t>
                      </a:r>
                    </a:p>
                  </a:txBody>
                  <a:tcPr anchor="ctr" marL="73152" marR="73152" marT="27432" marB="27432">
                    <a:solidFill>
                      <a:srgbClr val="FFFFFF"/>
                    </a:solidFill>
                  </a:tcPr>
                </a:tc>
                <a:tc>
                  <a:txBody>
                    <a:bodyPr/>
                    <a:lstStyle/>
                    <a:p>
                      <a:r>
                        <a:rPr sz="1300" b="0">
                          <a:solidFill>
                            <a:srgbClr val="222830"/>
                          </a:solidFill>
                          <a:latin typeface="Source Sans Pro"/>
                        </a:rPr>
                        <a:t>6.800.000</a:t>
                      </a:r>
                    </a:p>
                  </a:txBody>
                  <a:tcPr anchor="ctr" marL="73152" marR="73152" marT="27432" marB="27432">
                    <a:solidFill>
                      <a:srgbClr val="FFFFFF"/>
                    </a:solidFill>
                  </a:tcPr>
                </a:tc>
              </a:tr>
              <a:tr h="384048">
                <a:tc>
                  <a:txBody>
                    <a:bodyPr/>
                    <a:lstStyle/>
                    <a:p>
                      <a:r>
                        <a:rPr sz="1300" b="1">
                          <a:solidFill>
                            <a:srgbClr val="222830"/>
                          </a:solidFill>
                          <a:latin typeface="Source Sans Pro"/>
                        </a:rPr>
                        <a:t>Kurban</a:t>
                      </a:r>
                    </a:p>
                  </a:txBody>
                  <a:tcPr anchor="ctr" marL="73152" marR="73152" marT="27432" marB="27432">
                    <a:solidFill>
                      <a:srgbClr val="F1F4F8"/>
                    </a:solidFill>
                  </a:tcPr>
                </a:tc>
                <a:tc>
                  <a:txBody>
                    <a:bodyPr/>
                    <a:lstStyle/>
                    <a:p>
                      <a:r>
                        <a:rPr sz="1300" b="0">
                          <a:solidFill>
                            <a:srgbClr val="222830"/>
                          </a:solidFill>
                          <a:latin typeface="Source Sans Pro"/>
                        </a:rPr>
                        <a:t>Jun</a:t>
                      </a:r>
                    </a:p>
                  </a:txBody>
                  <a:tcPr anchor="ctr" marL="73152" marR="73152" marT="27432" marB="27432">
                    <a:solidFill>
                      <a:srgbClr val="F1F4F8"/>
                    </a:solidFill>
                  </a:tcPr>
                </a:tc>
                <a:tc>
                  <a:txBody>
                    <a:bodyPr/>
                    <a:lstStyle/>
                    <a:p>
                      <a:r>
                        <a:rPr sz="1300" b="0">
                          <a:solidFill>
                            <a:srgbClr val="222830"/>
                          </a:solidFill>
                          <a:latin typeface="Source Sans Pro"/>
                        </a:rPr>
                        <a:t>3.500.000</a:t>
                      </a:r>
                    </a:p>
                  </a:txBody>
                  <a:tcPr anchor="ctr" marL="73152" marR="73152" marT="27432" marB="27432">
                    <a:solidFill>
                      <a:srgbClr val="F1F4F8"/>
                    </a:solidFill>
                  </a:tcPr>
                </a:tc>
              </a:tr>
              <a:tr h="384048">
                <a:tc>
                  <a:txBody>
                    <a:bodyPr/>
                    <a:lstStyle/>
                    <a:p>
                      <a:r>
                        <a:rPr sz="1300" b="1">
                          <a:solidFill>
                            <a:srgbClr val="222830"/>
                          </a:solidFill>
                          <a:latin typeface="Source Sans Pro"/>
                        </a:rPr>
                        <a:t>Liburan keluarga</a:t>
                      </a:r>
                    </a:p>
                  </a:txBody>
                  <a:tcPr anchor="ctr" marL="73152" marR="73152" marT="27432" marB="27432">
                    <a:solidFill>
                      <a:srgbClr val="FFFFFF"/>
                    </a:solidFill>
                  </a:tcPr>
                </a:tc>
                <a:tc>
                  <a:txBody>
                    <a:bodyPr/>
                    <a:lstStyle/>
                    <a:p>
                      <a:r>
                        <a:rPr sz="1300" b="0">
                          <a:solidFill>
                            <a:srgbClr val="222830"/>
                          </a:solidFill>
                          <a:latin typeface="Source Sans Pro"/>
                        </a:rPr>
                        <a:t>Des</a:t>
                      </a:r>
                    </a:p>
                  </a:txBody>
                  <a:tcPr anchor="ctr" marL="73152" marR="73152" marT="27432" marB="27432">
                    <a:solidFill>
                      <a:srgbClr val="FFFFFF"/>
                    </a:solidFill>
                  </a:tcPr>
                </a:tc>
                <a:tc>
                  <a:txBody>
                    <a:bodyPr/>
                    <a:lstStyle/>
                    <a:p>
                      <a:r>
                        <a:rPr sz="1300" b="0">
                          <a:solidFill>
                            <a:srgbClr val="222830"/>
                          </a:solidFill>
                          <a:latin typeface="Source Sans Pro"/>
                        </a:rPr>
                        <a:t>12.000.000</a:t>
                      </a:r>
                    </a:p>
                  </a:txBody>
                  <a:tcPr anchor="ctr" marL="73152" marR="73152" marT="27432" marB="27432">
                    <a:solidFill>
                      <a:srgbClr val="FFFFFF"/>
                    </a:solidFill>
                  </a:tcPr>
                </a:tc>
              </a:tr>
              <a:tr h="384048">
                <a:tc>
                  <a:txBody>
                    <a:bodyPr/>
                    <a:lstStyle/>
                    <a:p>
                      <a:r>
                        <a:rPr sz="1300" b="1">
                          <a:solidFill>
                            <a:srgbClr val="222830"/>
                          </a:solidFill>
                          <a:latin typeface="Source Sans Pro"/>
                        </a:rPr>
                        <a:t>Perbaikan rumah</a:t>
                      </a:r>
                    </a:p>
                  </a:txBody>
                  <a:tcPr anchor="ctr" marL="73152" marR="73152" marT="27432" marB="27432">
                    <a:solidFill>
                      <a:srgbClr val="F1F4F8"/>
                    </a:solidFill>
                  </a:tcPr>
                </a:tc>
                <a:tc>
                  <a:txBody>
                    <a:bodyPr/>
                    <a:lstStyle/>
                    <a:p>
                      <a:r>
                        <a:rPr sz="1300" b="0">
                          <a:solidFill>
                            <a:srgbClr val="222830"/>
                          </a:solidFill>
                          <a:latin typeface="Source Sans Pro"/>
                        </a:rPr>
                        <a:t>tidak tentu</a:t>
                      </a:r>
                    </a:p>
                  </a:txBody>
                  <a:tcPr anchor="ctr" marL="73152" marR="73152" marT="27432" marB="27432">
                    <a:solidFill>
                      <a:srgbClr val="F1F4F8"/>
                    </a:solidFill>
                  </a:tcPr>
                </a:tc>
                <a:tc>
                  <a:txBody>
                    <a:bodyPr/>
                    <a:lstStyle/>
                    <a:p>
                      <a:r>
                        <a:rPr sz="1300" b="0">
                          <a:solidFill>
                            <a:srgbClr val="222830"/>
                          </a:solidFill>
                          <a:latin typeface="Source Sans Pro"/>
                        </a:rPr>
                        <a:t>5.000.000</a:t>
                      </a:r>
                    </a:p>
                  </a:txBody>
                  <a:tcPr anchor="ctr" marL="73152" marR="73152" marT="27432" marB="27432">
                    <a:solidFill>
                      <a:srgbClr val="F1F4F8"/>
                    </a:solidFill>
                  </a:tcPr>
                </a:tc>
              </a:tr>
              <a:tr h="384048">
                <a:tc>
                  <a:txBody>
                    <a:bodyPr/>
                    <a:lstStyle/>
                    <a:p>
                      <a:r>
                        <a:rPr sz="1300" b="1">
                          <a:solidFill>
                            <a:srgbClr val="222830"/>
                          </a:solidFill>
                          <a:latin typeface="Source Sans Pro"/>
                        </a:rPr>
                        <a:t>Hadiah, hajatan, THR asisten</a:t>
                      </a:r>
                    </a:p>
                  </a:txBody>
                  <a:tcPr anchor="ctr" marL="73152" marR="73152" marT="27432" marB="27432">
                    <a:solidFill>
                      <a:srgbClr val="FFFFFF"/>
                    </a:solidFill>
                  </a:tcPr>
                </a:tc>
                <a:tc>
                  <a:txBody>
                    <a:bodyPr/>
                    <a:lstStyle/>
                    <a:p>
                      <a:r>
                        <a:rPr sz="1300" b="0">
                          <a:solidFill>
                            <a:srgbClr val="222830"/>
                          </a:solidFill>
                          <a:latin typeface="Source Sans Pro"/>
                        </a:rPr>
                        <a:t>tersebar</a:t>
                      </a:r>
                    </a:p>
                  </a:txBody>
                  <a:tcPr anchor="ctr" marL="73152" marR="73152" marT="27432" marB="27432">
                    <a:solidFill>
                      <a:srgbClr val="FFFFFF"/>
                    </a:solidFill>
                  </a:tcPr>
                </a:tc>
                <a:tc>
                  <a:txBody>
                    <a:bodyPr/>
                    <a:lstStyle/>
                    <a:p>
                      <a:r>
                        <a:rPr sz="1300" b="0">
                          <a:solidFill>
                            <a:srgbClr val="222830"/>
                          </a:solidFill>
                          <a:latin typeface="Source Sans Pro"/>
                        </a:rPr>
                        <a:t>6.000.000</a:t>
                      </a:r>
                    </a:p>
                  </a:txBody>
                  <a:tcPr anchor="ctr" marL="73152" marR="73152" marT="27432" marB="27432">
                    <a:solidFill>
                      <a:srgbClr val="FFFFFF"/>
                    </a:solidFill>
                  </a:tcPr>
                </a:tc>
              </a:tr>
              <a:tr h="384048">
                <a:tc>
                  <a:txBody>
                    <a:bodyPr/>
                    <a:lstStyle/>
                    <a:p>
                      <a:r>
                        <a:rPr sz="1300" b="1">
                          <a:solidFill>
                            <a:srgbClr val="222830"/>
                          </a:solidFill>
                          <a:latin typeface="Source Sans Pro"/>
                        </a:rPr>
                        <a:t>**Total setahun**</a:t>
                      </a:r>
                    </a:p>
                  </a:txBody>
                  <a:tcPr anchor="ctr" marL="73152" marR="73152" marT="27432" marB="27432">
                    <a:solidFill>
                      <a:srgbClr val="F1F4F8"/>
                    </a:solidFill>
                  </a:tcPr>
                </a:tc>
                <a:tc>
                  <a:txBody>
                    <a:bodyPr/>
                    <a:lstStyle/>
                    <a:p>
                      <a:r>
                        <a:rPr sz="1300" b="0">
                          <a:solidFill>
                            <a:srgbClr val="222830"/>
                          </a:solidFill>
                          <a:latin typeface="Source Sans Pro"/>
                        </a:rPr>
                        <a:t> </a:t>
                      </a:r>
                    </a:p>
                  </a:txBody>
                  <a:tcPr anchor="ctr" marL="73152" marR="73152" marT="27432" marB="27432">
                    <a:solidFill>
                      <a:srgbClr val="F1F4F8"/>
                    </a:solidFill>
                  </a:tcPr>
                </a:tc>
                <a:tc>
                  <a:txBody>
                    <a:bodyPr/>
                    <a:lstStyle/>
                    <a:p>
                      <a:r>
                        <a:rPr sz="1300" b="0">
                          <a:solidFill>
                            <a:srgbClr val="222830"/>
                          </a:solidFill>
                          <a:latin typeface="Source Sans Pro"/>
                        </a:rPr>
                        <a:t>**50.000.000**</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Alokasi dari rekening penampung</a:t>
                      </a:r>
                    </a:p>
                  </a:txBody>
                  <a:tcPr anchor="ctr" marL="73152" marR="73152">
                    <a:solidFill>
                      <a:srgbClr val="0F2B46"/>
                    </a:solidFill>
                  </a:tcPr>
                </a:tc>
                <a:tc>
                  <a:txBody>
                    <a:bodyPr/>
                    <a:lstStyle/>
                    <a:p>
                      <a:r>
                        <a:rPr sz="1300" b="1">
                          <a:solidFill>
                            <a:srgbClr val="FFFFFF"/>
                          </a:solidFill>
                          <a:latin typeface="Source Sans Pro"/>
                        </a:rPr>
                        <a:t>%</a:t>
                      </a:r>
                    </a:p>
                  </a:txBody>
                  <a:tcPr anchor="ctr" marL="73152" marR="73152">
                    <a:solidFill>
                      <a:srgbClr val="0F2B46"/>
                    </a:solidFill>
                  </a:tcPr>
                </a:tc>
                <a:tc>
                  <a:txBody>
                    <a:bodyPr/>
                    <a:lstStyle/>
                    <a:p>
                      <a:r>
                        <a:rPr sz="1300" b="1">
                          <a:solidFill>
                            <a:srgbClr val="FFFFFF"/>
                          </a:solidFill>
                          <a:latin typeface="Source Sans Pro"/>
                        </a:rPr>
                        <a:t>Keterangan</a:t>
                      </a:r>
                    </a:p>
                  </a:txBody>
                  <a:tcPr anchor="ctr" marL="73152" marR="73152">
                    <a:solidFill>
                      <a:srgbClr val="0F2B46"/>
                    </a:solidFill>
                  </a:tcPr>
                </a:tc>
              </a:tr>
              <a:tr h="384048">
                <a:tc>
                  <a:txBody>
                    <a:bodyPr/>
                    <a:lstStyle/>
                    <a:p>
                      <a:r>
                        <a:rPr sz="1300" b="1">
                          <a:solidFill>
                            <a:srgbClr val="222830"/>
                          </a:solidFill>
                          <a:latin typeface="Source Sans Pro"/>
                        </a:rPr>
                        <a:t>Cadangan pajak</a:t>
                      </a:r>
                    </a:p>
                  </a:txBody>
                  <a:tcPr anchor="ctr" marL="73152" marR="73152" marT="27432" marB="27432">
                    <a:solidFill>
                      <a:srgbClr val="FFFFFF"/>
                    </a:solidFill>
                  </a:tcPr>
                </a:tc>
                <a:tc>
                  <a:txBody>
                    <a:bodyPr/>
                    <a:lstStyle/>
                    <a:p>
                      <a:r>
                        <a:rPr sz="1300" b="0">
                          <a:solidFill>
                            <a:srgbClr val="222830"/>
                          </a:solidFill>
                          <a:latin typeface="Source Sans Pro"/>
                        </a:rPr>
                        <a:t>15%</a:t>
                      </a:r>
                    </a:p>
                  </a:txBody>
                  <a:tcPr anchor="ctr" marL="73152" marR="73152" marT="27432" marB="27432">
                    <a:solidFill>
                      <a:srgbClr val="FFFFFF"/>
                    </a:solidFill>
                  </a:tcPr>
                </a:tc>
                <a:tc>
                  <a:txBody>
                    <a:bodyPr/>
                    <a:lstStyle/>
                    <a:p>
                      <a:r>
                        <a:rPr sz="1300" b="0">
                          <a:solidFill>
                            <a:srgbClr val="222830"/>
                          </a:solidFill>
                          <a:latin typeface="Source Sans Pro"/>
                        </a:rPr>
                        <a:t>Disisihkan untuk PPh tahunan</a:t>
                      </a:r>
                    </a:p>
                  </a:txBody>
                  <a:tcPr anchor="ctr" marL="73152" marR="73152" marT="27432" marB="27432">
                    <a:solidFill>
                      <a:srgbClr val="FFFFFF"/>
                    </a:solidFill>
                  </a:tcPr>
                </a:tc>
              </a:tr>
              <a:tr h="384048">
                <a:tc>
                  <a:txBody>
                    <a:bodyPr/>
                    <a:lstStyle/>
                    <a:p>
                      <a:r>
                        <a:rPr sz="1300" b="1">
                          <a:solidFill>
                            <a:srgbClr val="222830"/>
                          </a:solidFill>
                          <a:latin typeface="Source Sans Pro"/>
                        </a:rPr>
                        <a:t>Biaya operasional usaha</a:t>
                      </a:r>
                    </a:p>
                  </a:txBody>
                  <a:tcPr anchor="ctr" marL="73152" marR="73152" marT="27432" marB="27432">
                    <a:solidFill>
                      <a:srgbClr val="F1F4F8"/>
                    </a:solidFill>
                  </a:tcPr>
                </a:tc>
                <a:tc>
                  <a:txBody>
                    <a:bodyPr/>
                    <a:lstStyle/>
                    <a:p>
                      <a:r>
                        <a:rPr sz="1300" b="0">
                          <a:solidFill>
                            <a:srgbClr val="222830"/>
                          </a:solidFill>
                          <a:latin typeface="Source Sans Pro"/>
                        </a:rPr>
                        <a:t>10%</a:t>
                      </a:r>
                    </a:p>
                  </a:txBody>
                  <a:tcPr anchor="ctr" marL="73152" marR="73152" marT="27432" marB="27432">
                    <a:solidFill>
                      <a:srgbClr val="F1F4F8"/>
                    </a:solidFill>
                  </a:tcPr>
                </a:tc>
                <a:tc>
                  <a:txBody>
                    <a:bodyPr/>
                    <a:lstStyle/>
                    <a:p>
                      <a:r>
                        <a:rPr sz="1300" b="0">
                          <a:solidFill>
                            <a:srgbClr val="222830"/>
                          </a:solidFill>
                          <a:latin typeface="Source Sans Pro"/>
                        </a:rPr>
                        <a:t>Peralatan, langganan, transportasi kerja</a:t>
                      </a:r>
                    </a:p>
                  </a:txBody>
                  <a:tcPr anchor="ctr" marL="73152" marR="73152" marT="27432" marB="27432">
                    <a:solidFill>
                      <a:srgbClr val="F1F4F8"/>
                    </a:solidFill>
                  </a:tcPr>
                </a:tc>
              </a:tr>
              <a:tr h="384048">
                <a:tc>
                  <a:txBody>
                    <a:bodyPr/>
                    <a:lstStyle/>
                    <a:p>
                      <a:r>
                        <a:rPr sz="1300" b="1">
                          <a:solidFill>
                            <a:srgbClr val="222830"/>
                          </a:solidFill>
                          <a:latin typeface="Source Sans Pro"/>
                        </a:rPr>
                        <a:t>**Gaji diri sendiri (tetap)**</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c>
                  <a:txBody>
                    <a:bodyPr/>
                    <a:lstStyle/>
                    <a:p>
                      <a:r>
                        <a:rPr sz="1300" b="0">
                          <a:solidFill>
                            <a:srgbClr val="222830"/>
                          </a:solidFill>
                          <a:latin typeface="Source Sans Pro"/>
                        </a:rPr>
                        <a:t>**Rp9.000.000/bulan**, ditetapkan dari bulan terburuk</a:t>
                      </a:r>
                    </a:p>
                  </a:txBody>
                  <a:tcPr anchor="ctr" marL="73152" marR="73152" marT="27432" marB="27432">
                    <a:solidFill>
                      <a:srgbClr val="FFFFFF"/>
                    </a:solidFill>
                  </a:tcPr>
                </a:tc>
              </a:tr>
              <a:tr h="384048">
                <a:tc>
                  <a:txBody>
                    <a:bodyPr/>
                    <a:lstStyle/>
                    <a:p>
                      <a:r>
                        <a:rPr sz="1300" b="1">
                          <a:solidFill>
                            <a:srgbClr val="222830"/>
                          </a:solidFill>
                          <a:latin typeface="Source Sans Pro"/>
                        </a:rPr>
                        <a:t>Dana tersinking</a:t>
                      </a:r>
                    </a:p>
                  </a:txBody>
                  <a:tcPr anchor="ctr" marL="73152" marR="73152" marT="27432" marB="27432">
                    <a:solidFill>
                      <a:srgbClr val="F1F4F8"/>
                    </a:solidFill>
                  </a:tcPr>
                </a:tc>
                <a:tc>
                  <a:txBody>
                    <a:bodyPr/>
                    <a:lstStyle/>
                    <a:p>
                      <a:r>
                        <a:rPr sz="1300" b="0">
                          <a:solidFill>
                            <a:srgbClr val="222830"/>
                          </a:solidFill>
                          <a:latin typeface="Source Sans Pro"/>
                        </a:rPr>
                        <a:t>8%</a:t>
                      </a:r>
                    </a:p>
                  </a:txBody>
                  <a:tcPr anchor="ctr" marL="73152" marR="73152" marT="27432" marB="27432">
                    <a:solidFill>
                      <a:srgbClr val="F1F4F8"/>
                    </a:solidFill>
                  </a:tcPr>
                </a:tc>
                <a:tc>
                  <a:txBody>
                    <a:bodyPr/>
                    <a:lstStyle/>
                    <a:p>
                      <a:r>
                        <a:rPr sz="1300" b="0">
                          <a:solidFill>
                            <a:srgbClr val="222830"/>
                          </a:solidFill>
                          <a:latin typeface="Source Sans Pro"/>
                        </a:rPr>
                        <a:t>Pengeluaran tidak teratur</a:t>
                      </a:r>
                    </a:p>
                  </a:txBody>
                  <a:tcPr anchor="ctr" marL="73152" marR="73152" marT="27432" marB="27432">
                    <a:solidFill>
                      <a:srgbClr val="F1F4F8"/>
                    </a:solidFill>
                  </a:tcPr>
                </a:tc>
              </a:tr>
              <a:tr h="384048">
                <a:tc>
                  <a:txBody>
                    <a:bodyPr/>
                    <a:lstStyle/>
                    <a:p>
                      <a:r>
                        <a:rPr sz="1300" b="1">
                          <a:solidFill>
                            <a:srgbClr val="222830"/>
                          </a:solidFill>
                          <a:latin typeface="Source Sans Pro"/>
                        </a:rPr>
                        <a:t>Investasi</a:t>
                      </a:r>
                    </a:p>
                  </a:txBody>
                  <a:tcPr anchor="ctr" marL="73152" marR="73152" marT="27432" marB="27432">
                    <a:solidFill>
                      <a:srgbClr val="FFFFFF"/>
                    </a:solidFill>
                  </a:tcPr>
                </a:tc>
                <a:tc>
                  <a:txBody>
                    <a:bodyPr/>
                    <a:lstStyle/>
                    <a:p>
                      <a:r>
                        <a:rPr sz="1300" b="0">
                          <a:solidFill>
                            <a:srgbClr val="222830"/>
                          </a:solidFill>
                          <a:latin typeface="Source Sans Pro"/>
                        </a:rPr>
                        <a:t>15%</a:t>
                      </a:r>
                    </a:p>
                  </a:txBody>
                  <a:tcPr anchor="ctr" marL="73152" marR="73152" marT="27432" marB="27432">
                    <a:solidFill>
                      <a:srgbClr val="FFFFFF"/>
                    </a:solidFill>
                  </a:tcPr>
                </a:tc>
                <a:tc>
                  <a:txBody>
                    <a:bodyPr/>
                    <a:lstStyle/>
                    <a:p>
                      <a:r>
                        <a:rPr sz="1300" b="0">
                          <a:solidFill>
                            <a:srgbClr val="222830"/>
                          </a:solidFill>
                          <a:latin typeface="Source Sans Pro"/>
                        </a:rPr>
                        <a:t>Otomatis pada tanggal 5</a:t>
                      </a:r>
                    </a:p>
                  </a:txBody>
                  <a:tcPr anchor="ctr" marL="73152" marR="73152" marT="27432" marB="27432">
                    <a:solidFill>
                      <a:srgbClr val="FFFFFF"/>
                    </a:solidFill>
                  </a:tcPr>
                </a:tc>
              </a:tr>
              <a:tr h="384048">
                <a:tc>
                  <a:txBody>
                    <a:bodyPr/>
                    <a:lstStyle/>
                    <a:p>
                      <a:r>
                        <a:rPr sz="1300" b="1">
                          <a:solidFill>
                            <a:srgbClr val="222830"/>
                          </a:solidFill>
                          <a:latin typeface="Source Sans Pro"/>
                        </a:rPr>
                        <a:t>Sisa</a:t>
                      </a:r>
                    </a:p>
                  </a:txBody>
                  <a:tcPr anchor="ctr" marL="73152" marR="73152" marT="27432" marB="27432">
                    <a:solidFill>
                      <a:srgbClr val="F1F4F8"/>
                    </a:solidFill>
                  </a:tcPr>
                </a:tc>
                <a:tc>
                  <a:txBody>
                    <a:bodyPr/>
                    <a:lstStyle/>
                    <a:p>
                      <a:r>
                        <a:rPr sz="1300" b="0">
                          <a:solidFill>
                            <a:srgbClr val="222830"/>
                          </a:solidFill>
                          <a:latin typeface="Source Sans Pro"/>
                        </a:rPr>
                        <a:t>mengendap</a:t>
                      </a:r>
                    </a:p>
                  </a:txBody>
                  <a:tcPr anchor="ctr" marL="73152" marR="73152" marT="27432" marB="27432">
                    <a:solidFill>
                      <a:srgbClr val="F1F4F8"/>
                    </a:solidFill>
                  </a:tcPr>
                </a:tc>
                <a:tc>
                  <a:txBody>
                    <a:bodyPr/>
                    <a:lstStyle/>
                    <a:p>
                      <a:r>
                        <a:rPr sz="1300" b="0">
                          <a:solidFill>
                            <a:srgbClr val="222830"/>
                          </a:solidFill>
                          <a:latin typeface="Source Sans Pro"/>
                        </a:rPr>
                        <a:t>Penyangga bulan kering</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Tafsir contoh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salah kategori</a:t>
            </a:r>
            <a:r>
              <a:rPr sz="1700" b="0">
                <a:solidFill>
                  <a:srgbClr val="222830"/>
                </a:solidFill>
                <a:latin typeface="Source Sans Pro"/>
              </a:rPr>
              <a:t>. Ini membedakan diagnosis kompeten dari ceramah moral.</a:t>
            </a:r>
          </a:p>
          <a:p>
            <a:pPr algn="l">
              <a:lnSpc>
                <a:spcPct val="120000"/>
              </a:lnSpc>
              <a:spcBef>
                <a:spcPts val="1000"/>
              </a:spcBef>
              <a:spcAft>
                <a:spcPts val="0"/>
              </a:spcAft>
            </a:pPr>
            <a:r>
              <a:rPr sz="1700" b="0">
                <a:solidFill>
                  <a:srgbClr val="222830"/>
                </a:solidFill>
                <a:latin typeface="Source Sans Pro"/>
              </a:rPr>
              <a:t>▪  AK_operasional = (14.500.000 + 2.000.000) - 11.800.000 = +4.700.000</a:t>
            </a:r>
          </a:p>
          <a:p>
            <a:pPr algn="l">
              <a:lnSpc>
                <a:spcPct val="120000"/>
              </a:lnSpc>
              <a:spcBef>
                <a:spcPts val="1000"/>
              </a:spcBef>
              <a:spcAft>
                <a:spcPts val="0"/>
              </a:spcAft>
            </a:pPr>
            <a:r>
              <a:rPr sz="1700" b="0">
                <a:solidFill>
                  <a:srgbClr val="222830"/>
                </a:solidFill>
                <a:latin typeface="Source Sans Pro"/>
              </a:rPr>
              <a:t>▪  AK_pembiayaan = 0 - 1.900.000 = -1.900.000</a:t>
            </a:r>
          </a:p>
          <a:p>
            <a:pPr algn="l">
              <a:lnSpc>
                <a:spcPct val="120000"/>
              </a:lnSpc>
              <a:spcBef>
                <a:spcPts val="1000"/>
              </a:spcBef>
              <a:spcAft>
                <a:spcPts val="0"/>
              </a:spcAft>
            </a:pPr>
            <a:r>
              <a:rPr sz="1700" b="0">
                <a:solidFill>
                  <a:srgbClr val="222830"/>
                </a:solidFill>
                <a:latin typeface="Source Sans Pro"/>
              </a:rPr>
              <a:t>▪  AK_investasi = 0 - 2.500.000 = -2.500.000</a:t>
            </a:r>
          </a:p>
          <a:p>
            <a:pPr algn="l">
              <a:lnSpc>
                <a:spcPct val="120000"/>
              </a:lnSpc>
              <a:spcBef>
                <a:spcPts val="1000"/>
              </a:spcBef>
              <a:spcAft>
                <a:spcPts val="0"/>
              </a:spcAft>
            </a:pPr>
            <a:r>
              <a:rPr sz="1700" b="0">
                <a:solidFill>
                  <a:srgbClr val="222830"/>
                </a:solidFill>
                <a:latin typeface="Source Sans Pro"/>
              </a:rPr>
              <a:t>▪  Arus Kas Bersih = 4.700.000 - 1.900.000 - 2.500.000 = +300.000</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Bagian A — Pencatatan 30 hari.</a:t>
            </a:r>
            <a:r>
              <a:rPr sz="1500" b="0">
                <a:solidFill>
                  <a:srgbClr val="222830"/>
                </a:solidFill>
                <a:latin typeface="Source Sans Pro"/>
              </a:rPr>
              <a:t> Catat seluruh pengeluaran selama 30 hari</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B — Arus kas tiga lapis.</a:t>
            </a:r>
            <a:r>
              <a:rPr sz="1500" b="0">
                <a:solidFill>
                  <a:srgbClr val="222830"/>
                </a:solidFill>
                <a:latin typeface="Source Sans Pro"/>
              </a:rPr>
              <a:t> Susun laporan arus kas operasional,</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C — Peta pengeluaran tidak teratur.</a:t>
            </a:r>
            <a:r>
              <a:rPr sz="1500" b="0">
                <a:solidFill>
                  <a:srgbClr val="222830"/>
                </a:solidFill>
                <a:latin typeface="Source Sans Pro"/>
              </a:rPr>
              <a:t> Daftar seluruh pengeluaran tidak</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D — Pemilihan dan perancangan sistem.</a:t>
            </a:r>
            <a:r>
              <a:rPr sz="1500" b="0">
                <a:solidFill>
                  <a:srgbClr val="222830"/>
                </a:solidFill>
                <a:latin typeface="Source Sans Pro"/>
              </a:rPr>
              <a:t> Pilih satu dari Sistem A–D,</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E — Diagnosis kebocoran.</a:t>
            </a:r>
            <a:r>
              <a:rPr sz="1500" b="0">
                <a:solidFill>
                  <a:srgbClr val="222830"/>
                </a:solidFill>
                <a:latin typeface="Source Sans Pro"/>
              </a:rPr>
              <a:t> Lakukan tiga analisis (§4.6). Tetapkan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F — Uji kelayakan.</a:t>
            </a:r>
            <a:r>
              <a:rPr sz="1500" b="0">
                <a:solidFill>
                  <a:srgbClr val="222830"/>
                </a:solidFill>
                <a:latin typeface="Source Sans Pro"/>
              </a:rPr>
              <a:t> Jawab jujur: *apakah anggaran ini dapat Anda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Dimensi</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 Ketepatan konsep**</a:t>
                      </a:r>
                    </a:p>
                  </a:txBody>
                  <a:tcPr anchor="ctr" marL="73152" marR="73152" marT="27432" marB="27432">
                    <a:solidFill>
                      <a:srgbClr val="FFFFFF"/>
                    </a:solidFill>
                  </a:tcPr>
                </a:tc>
                <a:tc>
                  <a:txBody>
                    <a:bodyPr/>
                    <a:lstStyle/>
                    <a:p>
                      <a:r>
                        <a:rPr sz="1300" b="0">
                          <a:solidFill>
                            <a:srgbClr val="222830"/>
                          </a:solidFill>
                          <a:latin typeface="Source Sans Pro"/>
                        </a:rPr>
                        <a:t>Kategorisasi dan perhitungan benar</a:t>
                      </a:r>
                    </a:p>
                  </a:txBody>
                  <a:tcPr anchor="ctr" marL="73152" marR="73152" marT="27432" marB="27432">
                    <a:solidFill>
                      <a:srgbClr val="FFFFFF"/>
                    </a:solidFill>
                  </a:tcPr>
                </a:tc>
              </a:tr>
              <a:tr h="384048">
                <a:tc>
                  <a:txBody>
                    <a:bodyPr/>
                    <a:lstStyle/>
                    <a:p>
                      <a:r>
                        <a:rPr sz="1300" b="1">
                          <a:solidFill>
                            <a:srgbClr val="222830"/>
                          </a:solidFill>
                          <a:latin typeface="Source Sans Pro"/>
                        </a:rPr>
                        <a:t>**D2 Kualitas data**</a:t>
                      </a:r>
                    </a:p>
                  </a:txBody>
                  <a:tcPr anchor="ctr" marL="73152" marR="73152" marT="27432" marB="27432">
                    <a:solidFill>
                      <a:srgbClr val="F1F4F8"/>
                    </a:solidFill>
                  </a:tcPr>
                </a:tc>
                <a:tc>
                  <a:txBody>
                    <a:bodyPr/>
                    <a:lstStyle/>
                    <a:p>
                      <a:r>
                        <a:rPr sz="1300" b="0">
                          <a:solidFill>
                            <a:srgbClr val="222830"/>
                          </a:solidFill>
                          <a:latin typeface="Source Sans Pro"/>
                        </a:rPr>
                        <a:t>30 hari lengkap</a:t>
                      </a:r>
                    </a:p>
                  </a:txBody>
                  <a:tcPr anchor="ctr" marL="73152" marR="73152" marT="27432" marB="27432">
                    <a:solidFill>
                      <a:srgbClr val="F1F4F8"/>
                    </a:solidFill>
                  </a:tcPr>
                </a:tc>
              </a:tr>
              <a:tr h="384048">
                <a:tc>
                  <a:txBody>
                    <a:bodyPr/>
                    <a:lstStyle/>
                    <a:p>
                      <a:r>
                        <a:rPr sz="1300" b="1">
                          <a:solidFill>
                            <a:srgbClr val="222830"/>
                          </a:solidFill>
                          <a:latin typeface="Source Sans Pro"/>
                        </a:rPr>
                        <a:t>**D3 Penalaran**</a:t>
                      </a:r>
                    </a:p>
                  </a:txBody>
                  <a:tcPr anchor="ctr" marL="73152" marR="73152" marT="27432" marB="27432">
                    <a:solidFill>
                      <a:srgbClr val="FFFFFF"/>
                    </a:solidFill>
                  </a:tcPr>
                </a:tc>
                <a:tc>
                  <a:txBody>
                    <a:bodyPr/>
                    <a:lstStyle/>
                    <a:p>
                      <a:r>
                        <a:rPr sz="1300" b="0">
                          <a:solidFill>
                            <a:srgbClr val="222830"/>
                          </a:solidFill>
                          <a:latin typeface="Source Sans Pro"/>
                        </a:rPr>
                        <a:t>Tiga analisis §4.6 dilakukan</a:t>
                      </a:r>
                    </a:p>
                  </a:txBody>
                  <a:tcPr anchor="ctr" marL="73152" marR="73152" marT="27432" marB="27432">
                    <a:solidFill>
                      <a:srgbClr val="FFFFFF"/>
                    </a:solidFill>
                  </a:tcPr>
                </a:tc>
              </a:tr>
              <a:tr h="384048">
                <a:tc>
                  <a:txBody>
                    <a:bodyPr/>
                    <a:lstStyle/>
                    <a:p>
                      <a:r>
                        <a:rPr sz="1300" b="1">
                          <a:solidFill>
                            <a:srgbClr val="222830"/>
                          </a:solidFill>
                          <a:latin typeface="Source Sans Pro"/>
                        </a:rPr>
                        <a:t>**D4 Perlakuan risiko**</a:t>
                      </a:r>
                    </a:p>
                  </a:txBody>
                  <a:tcPr anchor="ctr" marL="73152" marR="73152" marT="27432" marB="27432">
                    <a:solidFill>
                      <a:srgbClr val="F1F4F8"/>
                    </a:solidFill>
                  </a:tcPr>
                </a:tc>
                <a:tc>
                  <a:txBody>
                    <a:bodyPr/>
                    <a:lstStyle/>
                    <a:p>
                      <a:r>
                        <a:rPr sz="1300" b="0">
                          <a:solidFill>
                            <a:srgbClr val="222830"/>
                          </a:solidFill>
                          <a:latin typeface="Source Sans Pro"/>
                        </a:rPr>
                        <a:t>Peta 12 bulan lengkap dan tercadangkan</a:t>
                      </a:r>
                    </a:p>
                  </a:txBody>
                  <a:tcPr anchor="ctr" marL="73152" marR="73152" marT="27432" marB="27432">
                    <a:solidFill>
                      <a:srgbClr val="F1F4F8"/>
                    </a:solidFill>
                  </a:tcPr>
                </a:tc>
              </a:tr>
              <a:tr h="384048">
                <a:tc>
                  <a:txBody>
                    <a:bodyPr/>
                    <a:lstStyle/>
                    <a:p>
                      <a:r>
                        <a:rPr sz="1300" b="1">
                          <a:solidFill>
                            <a:srgbClr val="222830"/>
                          </a:solidFill>
                          <a:latin typeface="Source Sans Pro"/>
                        </a:rPr>
                        <a:t>**D5 Disiplin proses**</a:t>
                      </a:r>
                    </a:p>
                  </a:txBody>
                  <a:tcPr anchor="ctr" marL="73152" marR="73152" marT="27432" marB="27432">
                    <a:solidFill>
                      <a:srgbClr val="FFFFFF"/>
                    </a:solidFill>
                  </a:tcPr>
                </a:tc>
                <a:tc>
                  <a:txBody>
                    <a:bodyPr/>
                    <a:lstStyle/>
                    <a:p>
                      <a:r>
                        <a:rPr sz="1300" b="0">
                          <a:solidFill>
                            <a:srgbClr val="222830"/>
                          </a:solidFill>
                          <a:latin typeface="Source Sans Pro"/>
                        </a:rPr>
                        <a:t>Sistem, rekening, dan jadwal lengkap</a:t>
                      </a:r>
                    </a:p>
                  </a:txBody>
                  <a:tcPr anchor="ctr" marL="73152" marR="73152" marT="27432" marB="27432">
                    <a:solidFill>
                      <a:srgbClr val="FFFFFF"/>
                    </a:solidFill>
                  </a:tcPr>
                </a:tc>
              </a:tr>
              <a:tr h="384048">
                <a:tc>
                  <a:txBody>
                    <a:bodyPr/>
                    <a:lstStyle/>
                    <a:p>
                      <a:r>
                        <a:rPr sz="1300" b="1">
                          <a:solidFill>
                            <a:srgbClr val="222830"/>
                          </a:solidFill>
                          <a:latin typeface="Source Sans Pro"/>
                        </a:rPr>
                        <a:t>**D6 Komunikasi &amp; etika**</a:t>
                      </a:r>
                    </a:p>
                  </a:txBody>
                  <a:tcPr anchor="ctr" marL="73152" marR="73152" marT="27432" marB="27432">
                    <a:solidFill>
                      <a:srgbClr val="F1F4F8"/>
                    </a:solidFill>
                  </a:tcPr>
                </a:tc>
                <a:tc>
                  <a:txBody>
                    <a:bodyPr/>
                    <a:lstStyle/>
                    <a:p>
                      <a:r>
                        <a:rPr sz="1300" b="0">
                          <a:solidFill>
                            <a:srgbClr val="222830"/>
                          </a:solidFill>
                          <a:latin typeface="Source Sans Pro"/>
                        </a:rPr>
                        <a:t>Jujur menilai kelayakan</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L0.3</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