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menyelesaikan modul ini, peserta mampu:</a:t>
            </a:r>
          </a:p>
          <a:p/>
          <a:p>
            <a:r>
              <a:t>1. **Menyusun** neraca keuangan pribadi yang memisahkan aset produktif, aset pakai, dan liabilitas. (C3) 2. **Menghitung** tujuh rasio kesehatan keuangan pribadi dan **menafsirkan** hasilnya terhadap ambang rujukan. (C3, C2) 3. **Mendiagnosis** titik lemah keuangan pribadi dan **menentukan** urutan perbaikan berdasarkan dampaknya. (C4) 4. **Membedakan** kekayaan bersih yang tampak dan kapasitas keuangan yang sebenarnya. (C4) 5. **Menyusun** rencana perbaikan bertenggat dengan indikator terukur. (C5)</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Neraca adalah potret pada satu tanggal tertentu. Ia menjawab: apa yang saya miliki, apa yang saya utangi, dan berapa selisihnya?</a:t>
            </a:r>
          </a:p>
          <a:p/>
          <a:p>
            <a:r>
              <a:t>Kekayaan Bersih = Total Aset - Total Liabilitas</a:t>
            </a:r>
          </a:p>
          <a:p/>
          <a:p>
            <a:r>
              <a:t>**Aset dikelompokkan menjadi tiga, dan pengelompokan ini yang membedakan analisis amatir dari analisis serius.**</a:t>
            </a:r>
          </a:p>
          <a:p/>
          <a:p>
            <a:r>
              <a:t>**(a) Aset likuid** — dapat diubah menjadi tunai dalam hitungan hari tanpa kerugian berarti: kas, rekening tabungan, deposito jatuh tempo pendek, reksa dana pasar uang, logam mulia dalam bentuk standar.</a:t>
            </a:r>
          </a:p>
          <a:p/>
          <a:p>
            <a:r>
              <a:t>**(b) Aset produktif** — dimiliki untuk menghasilkan arus kas atau kenaikan nilai: saham, obligasi, reksa dana, properti sewa, aset digital, penyertaan usaha, kendaraan operasional usaha.</a:t>
            </a:r>
          </a:p>
          <a:p/>
          <a:p>
            <a:r>
              <a:t>**(c) Aset pakai** — dimiliki untuk digunakan, bukan untuk menghasilkan: rumah yang ditempati, kendaraan pribadi, perabot, perhiasan yang dipakai, gawai.</a:t>
            </a:r>
          </a:p>
          <a:p/>
          <a:p>
            <a:r>
              <a:t>&gt; **Kesalahan paling umum di Indonesia:** memasukkan rumah tinggal sebagai &gt; "investasi". Rumah yang ditempati adalah aset pakai. Ia tidak menghasilkan arus &gt; kas, tidak dapat dijual sebagian, dan menjualnya berarti kehilangan tempat &gt; tinggal. Kenaikan nilainya nyata, tetapi tidak dapat dibelanjakan. Memperlakukan &gt; rumah tinggal sebagai aset produktif membuat seseorang merasa kaya sambil &gt; kesulitan membayar tagihan.</a:t>
            </a:r>
          </a:p>
          <a:p/>
          <a:p>
            <a:r>
              <a:t>**Liabilitas dikelompokkan menjadi dua:**</a:t>
            </a:r>
          </a:p>
          <a:p/>
          <a:p>
            <a:r>
              <a:t>**(a) Jangka pendek** — jatuh tempo di bawah 12 bulan: saldo kartu kredit, pinjaman daring, </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**Catatan penting tentang ambang.** Angka-angka ini adalah rujukan umum, bukan hukum. Konteks Indonesia memberi beberapa penyesuaian:</a:t>
            </a:r>
          </a:p>
          <a:p/>
          <a:p>
            <a:r>
              <a:t>- **R1** untuk pekerja lepas, pemilik usaha, dan komisi-based sebaiknya **9–12 bulan**, bukan 6. - **R3** batas 35% sudah mencakup KPR. Perbankan sering menyetujui hingga 40%; itu adalah batas kemampuan bank menagih, bukan batas kesehatan Anda. - **R4** idealnya nol. Setiap rupiah cicilan konsumtif adalah imbal hasil negatif yang dijamin — kebalikan sempurna dari prinsip K-06. - **R6** pada usia 25 wajar rendah; yang dinilai adalah **arah**, bukan level.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Ketika beberapa rasio bermasalah sekaligus — dan ini yang paling sering terjadi — peserta cenderung memperbaiki yang paling mudah atau paling terlihat. Urutan yang benar ditentukan oleh **besarnya kerusakan per rupiah usaha**:</a:t>
            </a:r>
          </a:p>
          <a:p/>
          <a:p>
            <a:r>
              <a:t>**Prioritas 1 — R4 (cicilan konsumtif berbunga tinggi).** Melunasi kartu kredit berbunga efektif 30–40% per tahun setara memperoleh imbal hasil 30–40% bebas risiko dan bebas pajak. Tidak ada instrumen investasi legal yang menandinginya.</a:t>
            </a:r>
          </a:p>
          <a:p/>
          <a:p>
            <a:r>
              <a:t>**Prioritas 2 — R1 (likuiditas).** Tanpa dana darurat, setiap guncangan kecil memaksa berutang kembali, sehingga perbaikan R4 tidak bertahan. Keduanya saling mengunci.</a:t>
            </a:r>
          </a:p>
          <a:p/>
          <a:p>
            <a:r>
              <a:t>**Prioritas 3 — R5 (tingkat menabung).** Ini satu-satunya rasio yang sepenuhnya di bawah kendali perilaku. Dibahas tuntas di L0.3.</a:t>
            </a:r>
          </a:p>
          <a:p/>
          <a:p>
            <a:r>
              <a:t>**Prioritas 4 — R6 (aset produktif).** Baru pada tahap inilah investasi dimulai. Inilah wujud operasional prinsip **K-02 — tidak ada investasi sebelum fondasi berdiri**.</a:t>
            </a:r>
          </a:p>
          <a:p/>
          <a:p>
            <a:r>
              <a:t>**Prioritas 5 — R7 (kemandirian).** Hasil, bukan tindakan. Ia bergerak sendiri apabila empat sebelumnya dikerjakan.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Neraca pribadi hanya berguna bila angkanya jujur. Tiga aturan penilaian:</a:t>
            </a:r>
          </a:p>
          <a:p/>
          <a:p>
            <a:r>
              <a:t>1. **Nilai aset pada harga jual realistis, bukan harga beli atau harga harapan.** Kendaraan dinilai pada harga pasar bekas, bukan harga on the road. 2. **Diskon aset tidak likuid.** Tanah di lokasi sepi yang butuh dua tahun untuk terjual bukan senilai harga penawaran tetangga. Terapkan potongan likuiditas. 3. **Perhiasan dinilai pada harga buyback, bukan harga toko.** Selisihnya dapat mencapai 15–25%.</a:t>
            </a:r>
          </a:p>
          <a:p/>
          <a:p>
            <a:r>
              <a:t>Prinsip **K-09 — likuiditas adalah risiko tersembunyi** pertama kali muncul di sini, pada neraca rumah tangga, jauh sebelum ia muncul di pasar.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Dimas, 38 tahun, karyawan swasta. Pendapatan bersih rumah tangga **Rp28.000.000/bulan**. Pengeluaran rutin **Rp22.500.000/bulan**.</a:t>
            </a:r>
          </a:p>
          <a:p/>
          <a:p>
            <a:r>
              <a:t>**Neraca per 30 September 2026**</a:t>
            </a:r>
          </a:p>
          <a:p/>
          <a:p>
            <a:r>
              <a:t>**Perhitungan**</a:t>
            </a:r>
          </a:p>
          <a:p/>
          <a:p>
            <a:r>
              <a:t>- Kekayaan bersih = 1.640.000.000 - 678.000.000 = Rp962.000.000 - Aset likuid = 18 + 25 = Rp43.000.000 - Aset produktif = 60 + 35 + 20 = Rp115.000.000 - Kekayaan bersih likuid = (43 + 115) - 678 = -Rp520.000.000</a:t>
            </a:r>
          </a:p>
          <a:p/>
          <a:p>
            <a:r>
              <a:t>**Diagnosis.**</a:t>
            </a:r>
          </a:p>
          <a:p/>
          <a:p>
            <a:r>
              <a:t>Pak Dimas terlihat mapan: kekayaan bersih hampir satu miliar rupiah, rumah sendiri, mobil, dan portofolio investasi. R2 bahkan sehat. Namun struktur di baliknya rapuh:</a:t>
            </a:r>
          </a:p>
          <a:p/>
          <a:p>
            <a:r>
              <a:t>1. **Kekayaan bersih likuidnya negatif Rp520 juta.** Seluruh kekayaannya terkunci pada aset pakai. Ia kaya di atas kertas dan rentan dalam kenyataan. 2. **R1 di 1,9 bulan.** Kehilangan pendapatan selama dua bulan akan memaksanya berutang lagi, atau menjual investasi pada waktu terburuk. 3. **R4 di 28,2%.** Rp7,9 j</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Dimas, 38 tahun, karyawan swasta. Pendapatan bersih rumah tangga **Rp28.000.000/bulan**. Pengeluaran rutin **Rp22.500.000/bulan**.</a:t>
            </a:r>
          </a:p>
          <a:p/>
          <a:p>
            <a:r>
              <a:t>**Neraca per 30 September 2026**</a:t>
            </a:r>
          </a:p>
          <a:p/>
          <a:p>
            <a:r>
              <a:t>**Perhitungan**</a:t>
            </a:r>
          </a:p>
          <a:p/>
          <a:p>
            <a:r>
              <a:t>- Kekayaan bersih = 1.640.000.000 - 678.000.000 = Rp962.000.000 - Aset likuid = 18 + 25 = Rp43.000.000 - Aset produktif = 60 + 35 + 20 = Rp115.000.000 - Kekayaan bersih likuid = (43 + 115) - 678 = -Rp520.000.000</a:t>
            </a:r>
          </a:p>
          <a:p/>
          <a:p>
            <a:r>
              <a:t>**Diagnosis.**</a:t>
            </a:r>
          </a:p>
          <a:p/>
          <a:p>
            <a:r>
              <a:t>Pak Dimas terlihat mapan: kekayaan bersih hampir satu miliar rupiah, rumah sendiri, mobil, dan portofolio investasi. R2 bahkan sehat. Namun struktur di baliknya rapuh:</a:t>
            </a:r>
          </a:p>
          <a:p/>
          <a:p>
            <a:r>
              <a:t>1. **Kekayaan bersih likuidnya negatif Rp520 juta.** Seluruh kekayaannya terkunci pada aset pakai. Ia kaya di atas kertas dan rentan dalam kenyataan. 2. **R1 di 1,9 bulan.** Kehilangan pendapatan selama dua bulan akan memaksanya berutang lagi, atau menjual investasi pada waktu terburuk. 3. **R4 di 28,2%.** Rp7,9 j</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Dimas, 38 tahun, karyawan swasta. Pendapatan bersih rumah tangga **Rp28.000.000/bulan**. Pengeluaran rutin **Rp22.500.000/bulan**.</a:t>
            </a:r>
          </a:p>
          <a:p/>
          <a:p>
            <a:r>
              <a:t>**Neraca per 30 September 2026**</a:t>
            </a:r>
          </a:p>
          <a:p/>
          <a:p>
            <a:r>
              <a:t>**Perhitungan**</a:t>
            </a:r>
          </a:p>
          <a:p/>
          <a:p>
            <a:r>
              <a:t>- Kekayaan bersih = 1.640.000.000 - 678.000.000 = Rp962.000.000 - Aset likuid = 18 + 25 = Rp43.000.000 - Aset produktif = 60 + 35 + 20 = Rp115.000.000 - Kekayaan bersih likuid = (43 + 115) - 678 = -Rp520.000.000</a:t>
            </a:r>
          </a:p>
          <a:p/>
          <a:p>
            <a:r>
              <a:t>**Diagnosis.**</a:t>
            </a:r>
          </a:p>
          <a:p/>
          <a:p>
            <a:r>
              <a:t>Pak Dimas terlihat mapan: kekayaan bersih hampir satu miliar rupiah, rumah sendiri, mobil, dan portofolio investasi. R2 bahkan sehat. Namun struktur di baliknya rapuh:</a:t>
            </a:r>
          </a:p>
          <a:p/>
          <a:p>
            <a:r>
              <a:t>1. **Kekayaan bersih likuidnya negatif Rp520 juta.** Seluruh kekayaannya terkunci pada aset pakai. Ia kaya di atas kertas dan rentan dalam kenyataan. 2. **R1 di 1,9 bulan.** Kehilangan pendapatan selama dua bulan akan memaksanya berutang lagi, atau menjual investasi pada waktu terburuk. 3. **R4 di 28,2%.** Rp7,9 j</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Dimas, 38 tahun, karyawan swasta. Pendapatan bersih rumah tangga **Rp28.000.000/bulan**. Pengeluaran rutin **Rp22.500.000/bulan**.</a:t>
            </a:r>
          </a:p>
          <a:p/>
          <a:p>
            <a:r>
              <a:t>**Neraca per 30 September 2026**</a:t>
            </a:r>
          </a:p>
          <a:p/>
          <a:p>
            <a:r>
              <a:t>**Perhitungan**</a:t>
            </a:r>
          </a:p>
          <a:p/>
          <a:p>
            <a:r>
              <a:t>- Kekayaan bersih = 1.640.000.000 - 678.000.000 = Rp962.000.000 - Aset likuid = 18 + 25 = Rp43.000.000 - Aset produktif = 60 + 35 + 20 = Rp115.000.000 - Kekayaan bersih likuid = (43 + 115) - 678 = -Rp520.000.000</a:t>
            </a:r>
          </a:p>
          <a:p/>
          <a:p>
            <a:r>
              <a:t>**Diagnosis.**</a:t>
            </a:r>
          </a:p>
          <a:p/>
          <a:p>
            <a:r>
              <a:t>Pak Dimas terlihat mapan: kekayaan bersih hampir satu miliar rupiah, rumah sendiri, mobil, dan portofolio investasi. R2 bahkan sehat. Namun struktur di baliknya rapuh:</a:t>
            </a:r>
          </a:p>
          <a:p/>
          <a:p>
            <a:r>
              <a:t>1. **Kekayaan bersih likuidnya negatif Rp520 juta.** Seluruh kekayaannya terkunci pada aset pakai. Ia kaya di atas kertas dan rentan dalam kenyataan. 2. **R1 di 1,9 bulan.** Kehilangan pendapatan selama dua bulan akan memaksanya berutang lagi, atau menjual investasi pada waktu terburuk. 3. **R4 di 28,2%.** Rp7,9 j</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Dimas, 38 tahun, karyawan swasta. Pendapatan bersih rumah tangga **Rp28.000.000/bulan**. Pengeluaran rutin **Rp22.500.000/bulan**.</a:t>
            </a:r>
          </a:p>
          <a:p/>
          <a:p>
            <a:r>
              <a:t>**Neraca per 30 September 2026**</a:t>
            </a:r>
          </a:p>
          <a:p/>
          <a:p>
            <a:r>
              <a:t>**Perhitungan**</a:t>
            </a:r>
          </a:p>
          <a:p/>
          <a:p>
            <a:r>
              <a:t>- Kekayaan bersih = 1.640.000.000 - 678.000.000 = Rp962.000.000 - Aset likuid = 18 + 25 = Rp43.000.000 - Aset produktif = 60 + 35 + 20 = Rp115.000.000 - Kekayaan bersih likuid = (43 + 115) - 678 = -Rp520.000.000</a:t>
            </a:r>
          </a:p>
          <a:p/>
          <a:p>
            <a:r>
              <a:t>**Diagnosis.**</a:t>
            </a:r>
          </a:p>
          <a:p/>
          <a:p>
            <a:r>
              <a:t>Pak Dimas terlihat mapan: kekayaan bersih hampir satu miliar rupiah, rumah sendiri, mobil, dan portofolio investasi. R2 bahkan sehat. Namun struktur di baliknya rapuh:</a:t>
            </a:r>
          </a:p>
          <a:p/>
          <a:p>
            <a:r>
              <a:t>1. **Kekayaan bersih likuidnya negatif Rp520 juta.** Seluruh kekayaannya terkunci pada aset pakai. Ia kaya di atas kertas dan rentan dalam kenyataan. 2. **R1 di 1,9 bulan.** Kehilangan pendapatan selama dua bulan akan memaksanya berutang lagi, atau menjual investasi pada waktu terburuk. 3. **R4 di 28,2%.** Rp7,9 j</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**Tugas: Laporan Diagnosis Keuangan Pribadi**</a:t>
            </a:r>
          </a:p>
          <a:p/>
          <a:p>
            <a:r>
              <a:t>**Bagian A — Neraca pribadi.** Susun neraca per tanggal hari ini dengan pengelompokan tiga jenis aset dan dua jenis liabilitas. Terapkan tiga aturan penilaian jujur pada §4.6. Cantumkan dasar penilaian untuk setiap aset di atas Rp10 juta.</a:t>
            </a:r>
          </a:p>
          <a:p/>
          <a:p>
            <a:r>
              <a:t>**Bagian B — Tujuh rasio.** Hitung R1–R7, bandingkan dengan ambang, dan beri status: Sehat / Perhatian / Kritis.</a:t>
            </a:r>
          </a:p>
          <a:p/>
          <a:p>
            <a:r>
              <a:t>**Bagian C — Kekayaan bersih likuid.** Hitung dan bandingkan dengan kekayaan bersih total. Tuliskan satu paragraf: apa arti selisihnya bagi kebebasan Anda bertindak?</a:t>
            </a:r>
          </a:p>
          <a:p/>
          <a:p>
            <a:r>
              <a:t>**Bagian D — Uji tekanan sederhana.** Jawab dengan angka:</a:t>
            </a:r>
          </a:p>
          <a:p/>
          <a:p>
            <a:r>
              <a:t>1. Berapa lama Anda dapat bertahan tanpa pendapatan sama sekali? 2. Apa yang terjadi pada R3 bila pendapatan turun 30%? 3. Aset mana yang akan Anda jual pertama dalam keadaan darurat, dan berapa potongan harga yang realistis bila harus terjual dalam 7 hari?</a:t>
            </a:r>
          </a:p>
          <a:p/>
          <a:p>
            <a:r>
              <a:t>**Bagian E — Rencana perbaikan.** Maksimal lima tindakan, diurutkan berdasarkan dampak, masing-masing dengan indikator terukur dan tenggat.</a:t>
            </a:r>
          </a:p>
          <a:p/>
          <a:p>
            <a:r>
              <a:t>**Format:** 3–5 halaman, disertai lembar sebar perhitungan. Dinilai dengan rubrik §8. **Dokumen ini akan diperbarui dan dinilai ulang pada akhir Level 1.**</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Diagnosis Keuangan Pribadi: Neraca dan Rasio</a:t>
            </a:r>
          </a:p>
          <a:p>
            <a:pPr algn="l">
              <a:lnSpc>
                <a:spcPct val="115000"/>
              </a:lnSpc>
              <a:spcBef>
                <a:spcPts val="0"/>
              </a:spcBef>
              <a:spcAft>
                <a:spcPts val="600"/>
              </a:spcAft>
            </a:pPr>
            <a:r>
              <a:rPr sz="1600" b="0">
                <a:solidFill>
                  <a:srgbClr val="A8BED6"/>
                </a:solidFill>
                <a:latin typeface="Source Sans Pro"/>
              </a:rPr>
              <a:t>Level 0 · Fondasi · Pilar P1 Perilaku &amp; Literasi Keuangan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Setelah modul ini, peserta mampu</a:t>
            </a:r>
          </a:p>
          <a:p>
            <a:pPr algn="l">
              <a:lnSpc>
                <a:spcPct val="110000"/>
              </a:lnSpc>
              <a:spcBef>
                <a:spcPts val="0"/>
              </a:spcBef>
              <a:spcAft>
                <a:spcPts val="600"/>
              </a:spcAft>
            </a:pPr>
            <a:r>
              <a:rPr sz="2600" b="1">
                <a:solidFill>
                  <a:srgbClr val="0F2B46"/>
                </a:solidFill>
                <a:latin typeface="Source Sans Pro"/>
              </a:rPr>
              <a:t>Capaian Pembelajaran Modul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Menyusun</a:t>
            </a:r>
            <a:r>
              <a:rPr sz="1700" b="0">
                <a:solidFill>
                  <a:srgbClr val="222830"/>
                </a:solidFill>
                <a:latin typeface="Source Sans Pro"/>
              </a:rPr>
              <a:t> neraca keuangan pribadi yang memisahkan aset produktif, aset pakai, dan liabilitas. (C3)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Menghitung</a:t>
            </a:r>
            <a:r>
              <a:rPr sz="1700" b="0">
                <a:solidFill>
                  <a:srgbClr val="222830"/>
                </a:solidFill>
                <a:latin typeface="Source Sans Pro"/>
              </a:rPr>
              <a:t> tujuh rasio kesehatan keuangan pribadi dan </a:t>
            </a:r>
            <a:r>
              <a:rPr sz="1700" b="1">
                <a:solidFill>
                  <a:srgbClr val="222830"/>
                </a:solidFill>
                <a:latin typeface="Source Sans Pro"/>
              </a:rPr>
              <a:t>menafsirkan</a:t>
            </a:r>
            <a:r>
              <a:rPr sz="1700" b="0">
                <a:solidFill>
                  <a:srgbClr val="222830"/>
                </a:solidFill>
                <a:latin typeface="Source Sans Pro"/>
              </a:rPr>
              <a:t> hasilnya terhadap ambang rujukan. (C3, C2)</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Mendiagnosis</a:t>
            </a:r>
            <a:r>
              <a:rPr sz="1700" b="0">
                <a:solidFill>
                  <a:srgbClr val="222830"/>
                </a:solidFill>
                <a:latin typeface="Source Sans Pro"/>
              </a:rPr>
              <a:t> titik lemah keuangan pribadi dan </a:t>
            </a:r>
            <a:r>
              <a:rPr sz="1700" b="1">
                <a:solidFill>
                  <a:srgbClr val="222830"/>
                </a:solidFill>
                <a:latin typeface="Source Sans Pro"/>
              </a:rPr>
              <a:t>menentukan</a:t>
            </a:r>
            <a:r>
              <a:rPr sz="1700" b="0">
                <a:solidFill>
                  <a:srgbClr val="222830"/>
                </a:solidFill>
                <a:latin typeface="Source Sans Pro"/>
              </a:rPr>
              <a:t> urutan perbaikan berdasarkan dampaknya. (C4)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Membedakan</a:t>
            </a:r>
            <a:r>
              <a:rPr sz="1700" b="0">
                <a:solidFill>
                  <a:srgbClr val="222830"/>
                </a:solidFill>
                <a:latin typeface="Source Sans Pro"/>
              </a:rPr>
              <a:t> kekayaan bersih yang tampak dan kapasitas keuangan yang sebenarnya. (C4)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Menyusun</a:t>
            </a:r>
            <a:r>
              <a:rPr sz="1700" b="0">
                <a:solidFill>
                  <a:srgbClr val="222830"/>
                </a:solidFill>
                <a:latin typeface="Source Sans Pro"/>
              </a:rPr>
              <a:t> rencana perbaikan bertenggat dengan indikator terukur. (C5)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900" b="0">
                <a:solidFill>
                  <a:srgbClr val="222830"/>
                </a:solidFill>
                <a:latin typeface="Menlo"/>
              </a:rPr>
              <a:t>            LAPORAN KEUANGAN PRIBADI</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NERACA                    ARUS KAS (L0.3)</a:t>
            </a:r>
          </a:p>
          <a:p>
            <a:pPr algn="l">
              <a:lnSpc>
                <a:spcPct val="105000"/>
              </a:lnSpc>
              <a:spcBef>
                <a:spcPts val="0"/>
              </a:spcBef>
              <a:spcAft>
                <a:spcPts val="100"/>
              </a:spcAft>
            </a:pPr>
            <a:r>
              <a:rPr sz="900" b="0">
                <a:solidFill>
                  <a:srgbClr val="222830"/>
                </a:solidFill>
                <a:latin typeface="Menlo"/>
              </a:rPr>
              <a:t>  (posisi, satu titik)        (aliran, satu periode)</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ASET                  LIABILITAS</a:t>
            </a:r>
          </a:p>
          <a:p>
            <a:pPr algn="l">
              <a:lnSpc>
                <a:spcPct val="105000"/>
              </a:lnSpc>
              <a:spcBef>
                <a:spcPts val="0"/>
              </a:spcBef>
              <a:spcAft>
                <a:spcPts val="100"/>
              </a:spcAft>
            </a:pPr>
            <a:r>
              <a:rPr sz="900" b="0">
                <a:solidFill>
                  <a:srgbClr val="222830"/>
                </a:solidFill>
                <a:latin typeface="Menlo"/>
              </a:rPr>
              <a:t>   │                        │</a:t>
            </a:r>
          </a:p>
          <a:p>
            <a:pPr algn="l">
              <a:lnSpc>
                <a:spcPct val="105000"/>
              </a:lnSpc>
              <a:spcBef>
                <a:spcPts val="0"/>
              </a:spcBef>
              <a:spcAft>
                <a:spcPts val="100"/>
              </a:spcAft>
            </a:pPr>
            <a:r>
              <a:rPr sz="900" b="0">
                <a:solidFill>
                  <a:srgbClr val="222830"/>
                </a:solidFill>
                <a:latin typeface="Menlo"/>
              </a:rPr>
              <a:t> ┌─┴──────────┐        ┌────┴─────┐</a:t>
            </a:r>
          </a:p>
          <a:p>
            <a:pPr algn="l">
              <a:lnSpc>
                <a:spcPct val="105000"/>
              </a:lnSpc>
              <a:spcBef>
                <a:spcPts val="0"/>
              </a:spcBef>
              <a:spcAft>
                <a:spcPts val="100"/>
              </a:spcAft>
            </a:pPr>
            <a:r>
              <a:rPr sz="900" b="0">
                <a:solidFill>
                  <a:srgbClr val="222830"/>
                </a:solidFill>
                <a:latin typeface="Menlo"/>
              </a:rPr>
              <a:t>Likuid  Produktif  Pakai  Jangka  Jangka</a:t>
            </a:r>
          </a:p>
          <a:p>
            <a:pPr algn="l">
              <a:lnSpc>
                <a:spcPct val="105000"/>
              </a:lnSpc>
              <a:spcBef>
                <a:spcPts val="0"/>
              </a:spcBef>
              <a:spcAft>
                <a:spcPts val="100"/>
              </a:spcAft>
            </a:pPr>
            <a:r>
              <a:rPr sz="900" b="0">
                <a:solidFill>
                  <a:srgbClr val="222830"/>
                </a:solidFill>
                <a:latin typeface="Menlo"/>
              </a:rPr>
              <a:t>                         pendek  panjang</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KEKAYAAN BERSIH</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7 RASIO          DIAGNOSIS</a:t>
            </a:r>
          </a:p>
          <a:p>
            <a:pPr algn="l">
              <a:lnSpc>
                <a:spcPct val="105000"/>
              </a:lnSpc>
              <a:spcBef>
                <a:spcPts val="0"/>
              </a:spcBef>
              <a:spcAft>
                <a:spcPts val="100"/>
              </a:spcAft>
            </a:pPr>
            <a:r>
              <a:rPr sz="900" b="0">
                <a:solidFill>
                  <a:srgbClr val="222830"/>
                </a:solidFill>
                <a:latin typeface="Menlo"/>
              </a:rPr>
              <a:t>   kesehatan     → urutan perbaikan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Mengapa neraca lebih dulu daripada strategi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Anatomi neraca pribadi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600" b="1">
                <a:solidFill>
                  <a:srgbClr val="0F2B46"/>
                </a:solidFill>
                <a:latin typeface="Source Sans Pro"/>
              </a:rPr>
              <a:t>Anatomi neraca pribadi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 Aset likuid</a:t>
            </a:r>
            <a:r>
              <a:rPr sz="1700" b="0">
                <a:solidFill>
                  <a:srgbClr val="222830"/>
                </a:solidFill>
                <a:latin typeface="Source Sans Pro"/>
              </a:rPr>
              <a:t> — dapat diubah menjadi tunai dalam hitungan hari tanpa kerugian berarti: kas, rekening tabungan, deposito jatuh tempo pendek, reksa dana pasar…</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 Aset produktif</a:t>
            </a:r>
            <a:r>
              <a:rPr sz="1700" b="0">
                <a:solidFill>
                  <a:srgbClr val="222830"/>
                </a:solidFill>
                <a:latin typeface="Source Sans Pro"/>
              </a:rPr>
              <a:t> — dimiliki untuk menghasilkan arus kas atau kenaikan nilai: saham, obligasi, reksa dana, properti sewa, aset digital, penyertaan usaha…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(c) Aset pakai</a:t>
            </a:r>
            <a:r>
              <a:rPr sz="1700" b="0">
                <a:solidFill>
                  <a:srgbClr val="222830"/>
                </a:solidFill>
                <a:latin typeface="Source Sans Pro"/>
              </a:rPr>
              <a:t> — dimiliki untuk digunakan, bukan untuk menghasilkan: rumah yang ditempati, kendaraan pribadi, perabot, perhiasan yang dipakai, gawai.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 Jangka pendek</a:t>
            </a:r>
            <a:r>
              <a:rPr sz="1700" b="0">
                <a:solidFill>
                  <a:srgbClr val="222830"/>
                </a:solidFill>
                <a:latin typeface="Source Sans Pro"/>
              </a:rPr>
              <a:t> — jatuh tempo di bawah 12 bulan: saldo kartu kredit, pinjaman daring, cicilan barang konsumtif, utang keluarga jangka pendek.</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 Jangka panjang</a:t>
            </a:r>
            <a:r>
              <a:rPr sz="1700" b="0">
                <a:solidFill>
                  <a:srgbClr val="222830"/>
                </a:solidFill>
                <a:latin typeface="Source Sans Pro"/>
              </a:rPr>
              <a:t> — kredit pemilikan rumah, kredit kendaraan, pinjaman pendidikan, pinjaman usaha berjangka.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Konsep yang membedakan: kekayaan bersih vs kekayaan bersih *likuid*</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Konsep yang membedakan: kekayaan bersih vs kekayaan bersih *likuid*</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 </a:t>
                      </a:r>
                    </a:p>
                  </a:txBody>
                  <a:tcPr anchor="ctr" marL="73152" marR="73152">
                    <a:solidFill>
                      <a:srgbClr val="0F2B46"/>
                    </a:solidFill>
                  </a:tcPr>
                </a:tc>
                <a:tc>
                  <a:txBody>
                    <a:bodyPr/>
                    <a:lstStyle/>
                    <a:p>
                      <a:r>
                        <a:rPr sz="1300" b="1">
                          <a:solidFill>
                            <a:srgbClr val="FFFFFF"/>
                          </a:solidFill>
                          <a:latin typeface="Source Sans Pro"/>
                        </a:rPr>
                        <a:t>Orang A</a:t>
                      </a:r>
                    </a:p>
                  </a:txBody>
                  <a:tcPr anchor="ctr" marL="73152" marR="73152">
                    <a:solidFill>
                      <a:srgbClr val="0F2B46"/>
                    </a:solidFill>
                  </a:tcPr>
                </a:tc>
                <a:tc>
                  <a:txBody>
                    <a:bodyPr/>
                    <a:lstStyle/>
                    <a:p>
                      <a:r>
                        <a:rPr sz="1300" b="1">
                          <a:solidFill>
                            <a:srgbClr val="FFFFFF"/>
                          </a:solidFill>
                          <a:latin typeface="Source Sans Pro"/>
                        </a:rPr>
                        <a:t>Orang B</a:t>
                      </a:r>
                    </a:p>
                  </a:txBody>
                  <a:tcPr anchor="ctr" marL="73152" marR="73152">
                    <a:solidFill>
                      <a:srgbClr val="0F2B46"/>
                    </a:solidFill>
                  </a:tcPr>
                </a:tc>
              </a:tr>
              <a:tr h="384048">
                <a:tc>
                  <a:txBody>
                    <a:bodyPr/>
                    <a:lstStyle/>
                    <a:p>
                      <a:r>
                        <a:rPr sz="1300" b="1">
                          <a:solidFill>
                            <a:srgbClr val="222830"/>
                          </a:solidFill>
                          <a:latin typeface="Source Sans Pro"/>
                        </a:rPr>
                        <a:t>Rumah tinggal</a:t>
                      </a:r>
                    </a:p>
                  </a:txBody>
                  <a:tcPr anchor="ctr" marL="73152" marR="73152" marT="27432" marB="27432">
                    <a:solidFill>
                      <a:srgbClr val="FFFFFF"/>
                    </a:solidFill>
                  </a:tcPr>
                </a:tc>
                <a:tc>
                  <a:txBody>
                    <a:bodyPr/>
                    <a:lstStyle/>
                    <a:p>
                      <a:r>
                        <a:rPr sz="1300" b="0">
                          <a:solidFill>
                            <a:srgbClr val="222830"/>
                          </a:solidFill>
                          <a:latin typeface="Source Sans Pro"/>
                        </a:rPr>
                        <a:t>Rp1.800.000.000</a:t>
                      </a:r>
                    </a:p>
                  </a:txBody>
                  <a:tcPr anchor="ctr" marL="73152" marR="73152" marT="27432" marB="27432">
                    <a:solidFill>
                      <a:srgbClr val="FFFFFF"/>
                    </a:solidFill>
                  </a:tcPr>
                </a:tc>
                <a:tc>
                  <a:txBody>
                    <a:bodyPr/>
                    <a:lstStyle/>
                    <a:p>
                      <a:r>
                        <a:rPr sz="1300" b="0">
                          <a:solidFill>
                            <a:srgbClr val="222830"/>
                          </a:solidFill>
                          <a:latin typeface="Source Sans Pro"/>
                        </a:rPr>
                        <a:t>Rp600.000.000</a:t>
                      </a:r>
                    </a:p>
                  </a:txBody>
                  <a:tcPr anchor="ctr" marL="73152" marR="73152" marT="27432" marB="27432">
                    <a:solidFill>
                      <a:srgbClr val="FFFFFF"/>
                    </a:solidFill>
                  </a:tcPr>
                </a:tc>
              </a:tr>
              <a:tr h="384048">
                <a:tc>
                  <a:txBody>
                    <a:bodyPr/>
                    <a:lstStyle/>
                    <a:p>
                      <a:r>
                        <a:rPr sz="1300" b="1">
                          <a:solidFill>
                            <a:srgbClr val="222830"/>
                          </a:solidFill>
                          <a:latin typeface="Source Sans Pro"/>
                        </a:rPr>
                        <a:t>Kendaraan</a:t>
                      </a:r>
                    </a:p>
                  </a:txBody>
                  <a:tcPr anchor="ctr" marL="73152" marR="73152" marT="27432" marB="27432">
                    <a:solidFill>
                      <a:srgbClr val="F1F4F8"/>
                    </a:solidFill>
                  </a:tcPr>
                </a:tc>
                <a:tc>
                  <a:txBody>
                    <a:bodyPr/>
                    <a:lstStyle/>
                    <a:p>
                      <a:r>
                        <a:rPr sz="1300" b="0">
                          <a:solidFill>
                            <a:srgbClr val="222830"/>
                          </a:solidFill>
                          <a:latin typeface="Source Sans Pro"/>
                        </a:rPr>
                        <a:t>Rp250.000.000</a:t>
                      </a:r>
                    </a:p>
                  </a:txBody>
                  <a:tcPr anchor="ctr" marL="73152" marR="73152" marT="27432" marB="27432">
                    <a:solidFill>
                      <a:srgbClr val="F1F4F8"/>
                    </a:solidFill>
                  </a:tcPr>
                </a:tc>
                <a:tc>
                  <a:txBody>
                    <a:bodyPr/>
                    <a:lstStyle/>
                    <a:p>
                      <a:r>
                        <a:rPr sz="1300" b="0">
                          <a:solidFill>
                            <a:srgbClr val="222830"/>
                          </a:solidFill>
                          <a:latin typeface="Source Sans Pro"/>
                        </a:rPr>
                        <a:t>Rp80.000.000</a:t>
                      </a:r>
                    </a:p>
                  </a:txBody>
                  <a:tcPr anchor="ctr" marL="73152" marR="73152" marT="27432" marB="27432">
                    <a:solidFill>
                      <a:srgbClr val="F1F4F8"/>
                    </a:solidFill>
                  </a:tcPr>
                </a:tc>
              </a:tr>
              <a:tr h="384048">
                <a:tc>
                  <a:txBody>
                    <a:bodyPr/>
                    <a:lstStyle/>
                    <a:p>
                      <a:r>
                        <a:rPr sz="1300" b="1">
                          <a:solidFill>
                            <a:srgbClr val="222830"/>
                          </a:solidFill>
                          <a:latin typeface="Source Sans Pro"/>
                        </a:rPr>
                        <a:t>Aset likuid + produktif</a:t>
                      </a:r>
                    </a:p>
                  </a:txBody>
                  <a:tcPr anchor="ctr" marL="73152" marR="73152" marT="27432" marB="27432">
                    <a:solidFill>
                      <a:srgbClr val="FFFFFF"/>
                    </a:solidFill>
                  </a:tcPr>
                </a:tc>
                <a:tc>
                  <a:txBody>
                    <a:bodyPr/>
                    <a:lstStyle/>
                    <a:p>
                      <a:r>
                        <a:rPr sz="1300" b="0">
                          <a:solidFill>
                            <a:srgbClr val="222830"/>
                          </a:solidFill>
                          <a:latin typeface="Source Sans Pro"/>
                        </a:rPr>
                        <a:t>Rp50.000.000</a:t>
                      </a:r>
                    </a:p>
                  </a:txBody>
                  <a:tcPr anchor="ctr" marL="73152" marR="73152" marT="27432" marB="27432">
                    <a:solidFill>
                      <a:srgbClr val="FFFFFF"/>
                    </a:solidFill>
                  </a:tcPr>
                </a:tc>
                <a:tc>
                  <a:txBody>
                    <a:bodyPr/>
                    <a:lstStyle/>
                    <a:p>
                      <a:r>
                        <a:rPr sz="1300" b="0">
                          <a:solidFill>
                            <a:srgbClr val="222830"/>
                          </a:solidFill>
                          <a:latin typeface="Source Sans Pro"/>
                        </a:rPr>
                        <a:t>Rp1.020.000.000</a:t>
                      </a:r>
                    </a:p>
                  </a:txBody>
                  <a:tcPr anchor="ctr" marL="73152" marR="73152" marT="27432" marB="27432">
                    <a:solidFill>
                      <a:srgbClr val="FFFFFF"/>
                    </a:solidFill>
                  </a:tcPr>
                </a:tc>
              </a:tr>
              <a:tr h="384048">
                <a:tc>
                  <a:txBody>
                    <a:bodyPr/>
                    <a:lstStyle/>
                    <a:p>
                      <a:r>
                        <a:rPr sz="1300" b="1">
                          <a:solidFill>
                            <a:srgbClr val="222830"/>
                          </a:solidFill>
                          <a:latin typeface="Source Sans Pro"/>
                        </a:rPr>
                        <a:t>**Total aset**</a:t>
                      </a:r>
                    </a:p>
                  </a:txBody>
                  <a:tcPr anchor="ctr" marL="73152" marR="73152" marT="27432" marB="27432">
                    <a:solidFill>
                      <a:srgbClr val="F1F4F8"/>
                    </a:solidFill>
                  </a:tcPr>
                </a:tc>
                <a:tc>
                  <a:txBody>
                    <a:bodyPr/>
                    <a:lstStyle/>
                    <a:p>
                      <a:r>
                        <a:rPr sz="1300" b="0">
                          <a:solidFill>
                            <a:srgbClr val="222830"/>
                          </a:solidFill>
                          <a:latin typeface="Source Sans Pro"/>
                        </a:rPr>
                        <a:t>**Rp2.100.000.000**</a:t>
                      </a:r>
                    </a:p>
                  </a:txBody>
                  <a:tcPr anchor="ctr" marL="73152" marR="73152" marT="27432" marB="27432">
                    <a:solidFill>
                      <a:srgbClr val="F1F4F8"/>
                    </a:solidFill>
                  </a:tcPr>
                </a:tc>
                <a:tc>
                  <a:txBody>
                    <a:bodyPr/>
                    <a:lstStyle/>
                    <a:p>
                      <a:r>
                        <a:rPr sz="1300" b="0">
                          <a:solidFill>
                            <a:srgbClr val="222830"/>
                          </a:solidFill>
                          <a:latin typeface="Source Sans Pro"/>
                        </a:rPr>
                        <a:t>**Rp1.700.000.000**</a:t>
                      </a:r>
                    </a:p>
                  </a:txBody>
                  <a:tcPr anchor="ctr" marL="73152" marR="73152" marT="27432" marB="27432">
                    <a:solidFill>
                      <a:srgbClr val="F1F4F8"/>
                    </a:solidFill>
                  </a:tcPr>
                </a:tc>
              </a:tr>
              <a:tr h="384048">
                <a:tc>
                  <a:txBody>
                    <a:bodyPr/>
                    <a:lstStyle/>
                    <a:p>
                      <a:r>
                        <a:rPr sz="1300" b="1">
                          <a:solidFill>
                            <a:srgbClr val="222830"/>
                          </a:solidFill>
                          <a:latin typeface="Source Sans Pro"/>
                        </a:rPr>
                        <a:t>KPR + kredit kendaraan</a:t>
                      </a:r>
                    </a:p>
                  </a:txBody>
                  <a:tcPr anchor="ctr" marL="73152" marR="73152" marT="27432" marB="27432">
                    <a:solidFill>
                      <a:srgbClr val="FFFFFF"/>
                    </a:solidFill>
                  </a:tcPr>
                </a:tc>
                <a:tc>
                  <a:txBody>
                    <a:bodyPr/>
                    <a:lstStyle/>
                    <a:p>
                      <a:r>
                        <a:rPr sz="1300" b="0">
                          <a:solidFill>
                            <a:srgbClr val="222830"/>
                          </a:solidFill>
                          <a:latin typeface="Source Sans Pro"/>
                        </a:rPr>
                        <a:t>Rp600.000.000</a:t>
                      </a:r>
                    </a:p>
                  </a:txBody>
                  <a:tcPr anchor="ctr" marL="73152" marR="73152" marT="27432" marB="27432">
                    <a:solidFill>
                      <a:srgbClr val="FFFFFF"/>
                    </a:solidFill>
                  </a:tcPr>
                </a:tc>
                <a:tc>
                  <a:txBody>
                    <a:bodyPr/>
                    <a:lstStyle/>
                    <a:p>
                      <a:r>
                        <a:rPr sz="1300" b="0">
                          <a:solidFill>
                            <a:srgbClr val="222830"/>
                          </a:solidFill>
                          <a:latin typeface="Source Sans Pro"/>
                        </a:rPr>
                        <a:t>Rp200.000.000</a:t>
                      </a:r>
                    </a:p>
                  </a:txBody>
                  <a:tcPr anchor="ctr" marL="73152" marR="73152" marT="27432" marB="27432">
                    <a:solidFill>
                      <a:srgbClr val="FFFFFF"/>
                    </a:solidFill>
                  </a:tcPr>
                </a:tc>
              </a:tr>
              <a:tr h="384048">
                <a:tc>
                  <a:txBody>
                    <a:bodyPr/>
                    <a:lstStyle/>
                    <a:p>
                      <a:r>
                        <a:rPr sz="1300" b="1">
                          <a:solidFill>
                            <a:srgbClr val="222830"/>
                          </a:solidFill>
                          <a:latin typeface="Source Sans Pro"/>
                        </a:rPr>
                        <a:t>**Kekayaan bersih**</a:t>
                      </a:r>
                    </a:p>
                  </a:txBody>
                  <a:tcPr anchor="ctr" marL="73152" marR="73152" marT="27432" marB="27432">
                    <a:solidFill>
                      <a:srgbClr val="F1F4F8"/>
                    </a:solidFill>
                  </a:tcPr>
                </a:tc>
                <a:tc>
                  <a:txBody>
                    <a:bodyPr/>
                    <a:lstStyle/>
                    <a:p>
                      <a:r>
                        <a:rPr sz="1300" b="0">
                          <a:solidFill>
                            <a:srgbClr val="222830"/>
                          </a:solidFill>
                          <a:latin typeface="Source Sans Pro"/>
                        </a:rPr>
                        <a:t>**Rp1.500.000.000**</a:t>
                      </a:r>
                    </a:p>
                  </a:txBody>
                  <a:tcPr anchor="ctr" marL="73152" marR="73152" marT="27432" marB="27432">
                    <a:solidFill>
                      <a:srgbClr val="F1F4F8"/>
                    </a:solidFill>
                  </a:tcPr>
                </a:tc>
                <a:tc>
                  <a:txBody>
                    <a:bodyPr/>
                    <a:lstStyle/>
                    <a:p>
                      <a:r>
                        <a:rPr sz="1300" b="0">
                          <a:solidFill>
                            <a:srgbClr val="222830"/>
                          </a:solidFill>
                          <a:latin typeface="Source Sans Pro"/>
                        </a:rPr>
                        <a:t>**Rp1.500.000.000**</a:t>
                      </a:r>
                    </a:p>
                  </a:txBody>
                  <a:tcPr anchor="ctr" marL="73152" marR="73152" marT="27432" marB="27432">
                    <a:solidFill>
                      <a:srgbClr val="F1F4F8"/>
                    </a:solidFill>
                  </a:tcPr>
                </a:tc>
              </a:tr>
              <a:tr h="384048">
                <a:tc>
                  <a:txBody>
                    <a:bodyPr/>
                    <a:lstStyle/>
                    <a:p>
                      <a:r>
                        <a:rPr sz="1300" b="1">
                          <a:solidFill>
                            <a:srgbClr val="222830"/>
                          </a:solidFill>
                          <a:latin typeface="Source Sans Pro"/>
                        </a:rPr>
                        <a:t>**Kekayaan bersih likuid**</a:t>
                      </a:r>
                    </a:p>
                  </a:txBody>
                  <a:tcPr anchor="ctr" marL="73152" marR="73152" marT="27432" marB="27432">
                    <a:solidFill>
                      <a:srgbClr val="FFFFFF"/>
                    </a:solidFill>
                  </a:tcPr>
                </a:tc>
                <a:tc>
                  <a:txBody>
                    <a:bodyPr/>
                    <a:lstStyle/>
                    <a:p>
                      <a:r>
                        <a:rPr sz="1300" b="0">
                          <a:solidFill>
                            <a:srgbClr val="222830"/>
                          </a:solidFill>
                          <a:latin typeface="Source Sans Pro"/>
                        </a:rPr>
                        <a:t>**Rp50.000.000**</a:t>
                      </a:r>
                    </a:p>
                  </a:txBody>
                  <a:tcPr anchor="ctr" marL="73152" marR="73152" marT="27432" marB="27432">
                    <a:solidFill>
                      <a:srgbClr val="FFFFFF"/>
                    </a:solidFill>
                  </a:tcPr>
                </a:tc>
                <a:tc>
                  <a:txBody>
                    <a:bodyPr/>
                    <a:lstStyle/>
                    <a:p>
                      <a:r>
                        <a:rPr sz="1300" b="0">
                          <a:solidFill>
                            <a:srgbClr val="222830"/>
                          </a:solidFill>
                          <a:latin typeface="Source Sans Pro"/>
                        </a:rPr>
                        <a:t>**Rp1.020.000.000**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Tujuh rasio kesehatan keuangan pribadi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600" b="1">
                <a:solidFill>
                  <a:srgbClr val="0F2B46"/>
                </a:solidFill>
                <a:latin typeface="Source Sans Pro"/>
              </a:rPr>
              <a:t>Tujuh rasio kesehatan keuangan pribadi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R1</a:t>
            </a:r>
            <a:r>
              <a:rPr sz="1700" b="0">
                <a:solidFill>
                  <a:srgbClr val="222830"/>
                </a:solidFill>
                <a:latin typeface="Source Sans Pro"/>
              </a:rPr>
              <a:t> untuk pekerja lepas, pemilik usaha, dan komisi-based sebaiknya </a:t>
            </a:r>
            <a:r>
              <a:rPr sz="1700" b="1">
                <a:solidFill>
                  <a:srgbClr val="222830"/>
                </a:solidFill>
                <a:latin typeface="Source Sans Pro"/>
              </a:rPr>
              <a:t>9–12 bulan</a:t>
            </a:r>
            <a:r>
              <a:rPr sz="1700" b="0">
                <a:solidFill>
                  <a:srgbClr val="222830"/>
                </a:solidFill>
                <a:latin typeface="Source Sans Pro"/>
              </a:rPr>
              <a:t>, bukan 6.</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R3</a:t>
            </a:r>
            <a:r>
              <a:rPr sz="1700" b="0">
                <a:solidFill>
                  <a:srgbClr val="222830"/>
                </a:solidFill>
                <a:latin typeface="Source Sans Pro"/>
              </a:rPr>
              <a:t> batas 35% sudah mencakup KPR. Perbankan sering menyetujui hingga 40%; itu adalah batas kemampuan bank menagih, bukan batas kesehatan Anda.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R4</a:t>
            </a:r>
            <a:r>
              <a:rPr sz="1700" b="0">
                <a:solidFill>
                  <a:srgbClr val="222830"/>
                </a:solidFill>
                <a:latin typeface="Source Sans Pro"/>
              </a:rPr>
              <a:t> idealnya nol. Setiap rupiah cicilan konsumtif adalah imbal hasil negatif yang dijamin — kebalikan sempurna dari prinsip K-06.</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R6</a:t>
            </a:r>
            <a:r>
              <a:rPr sz="1700" b="0">
                <a:solidFill>
                  <a:srgbClr val="222830"/>
                </a:solidFill>
                <a:latin typeface="Source Sans Pro"/>
              </a:rPr>
              <a:t> pada usia 25 wajar rendah; yang dinilai adalah </a:t>
            </a:r>
            <a:r>
              <a:rPr sz="1700" b="1">
                <a:solidFill>
                  <a:srgbClr val="222830"/>
                </a:solidFill>
                <a:latin typeface="Source Sans Pro"/>
              </a:rPr>
              <a:t>arah</a:t>
            </a:r>
            <a:r>
              <a:rPr sz="1700" b="0">
                <a:solidFill>
                  <a:srgbClr val="222830"/>
                </a:solidFill>
                <a:latin typeface="Source Sans Pro"/>
              </a:rPr>
              <a:t>, bukan level.</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Tujuh rasio kesehatan keuangan pribadi</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2127443"/>
                <a:gridCol w="2127443"/>
                <a:gridCol w="2127443"/>
                <a:gridCol w="2127443"/>
                <a:gridCol w="2127443"/>
              </a:tblGrid>
              <a:tr h="384048">
                <a:tc>
                  <a:txBody>
                    <a:bodyPr/>
                    <a:lstStyle/>
                    <a:p>
                      <a:r>
                        <a:rPr sz="1100" b="1">
                          <a:solidFill>
                            <a:srgbClr val="FFFFFF"/>
                          </a:solidFill>
                          <a:latin typeface="Source Sans Pro"/>
                        </a:rPr>
                        <a:t>#</a:t>
                      </a:r>
                    </a:p>
                  </a:txBody>
                  <a:tcPr anchor="ctr" marL="73152" marR="73152">
                    <a:solidFill>
                      <a:srgbClr val="0F2B46"/>
                    </a:solidFill>
                  </a:tcPr>
                </a:tc>
                <a:tc>
                  <a:txBody>
                    <a:bodyPr/>
                    <a:lstStyle/>
                    <a:p>
                      <a:r>
                        <a:rPr sz="1100" b="1">
                          <a:solidFill>
                            <a:srgbClr val="FFFFFF"/>
                          </a:solidFill>
                          <a:latin typeface="Source Sans Pro"/>
                        </a:rPr>
                        <a:t>Rasio</a:t>
                      </a:r>
                    </a:p>
                  </a:txBody>
                  <a:tcPr anchor="ctr" marL="73152" marR="73152">
                    <a:solidFill>
                      <a:srgbClr val="0F2B46"/>
                    </a:solidFill>
                  </a:tcPr>
                </a:tc>
                <a:tc>
                  <a:txBody>
                    <a:bodyPr/>
                    <a:lstStyle/>
                    <a:p>
                      <a:r>
                        <a:rPr sz="1100" b="1">
                          <a:solidFill>
                            <a:srgbClr val="FFFFFF"/>
                          </a:solidFill>
                          <a:latin typeface="Source Sans Pro"/>
                        </a:rPr>
                        <a:t>Rumus</a:t>
                      </a:r>
                    </a:p>
                  </a:txBody>
                  <a:tcPr anchor="ctr" marL="73152" marR="73152">
                    <a:solidFill>
                      <a:srgbClr val="0F2B46"/>
                    </a:solidFill>
                  </a:tcPr>
                </a:tc>
                <a:tc>
                  <a:txBody>
                    <a:bodyPr/>
                    <a:lstStyle/>
                    <a:p>
                      <a:r>
                        <a:rPr sz="1100" b="1">
                          <a:solidFill>
                            <a:srgbClr val="FFFFFF"/>
                          </a:solidFill>
                          <a:latin typeface="Source Sans Pro"/>
                        </a:rPr>
                        <a:t>Ambang sehat</a:t>
                      </a:r>
                    </a:p>
                  </a:txBody>
                  <a:tcPr anchor="ctr" marL="73152" marR="73152">
                    <a:solidFill>
                      <a:srgbClr val="0F2B46"/>
                    </a:solidFill>
                  </a:tcPr>
                </a:tc>
                <a:tc>
                  <a:txBody>
                    <a:bodyPr/>
                    <a:lstStyle/>
                    <a:p>
                      <a:r>
                        <a:rPr sz="1100" b="1">
                          <a:solidFill>
                            <a:srgbClr val="FFFFFF"/>
                          </a:solidFill>
                          <a:latin typeface="Source Sans Pro"/>
                        </a:rPr>
                        <a:t>Membaca apa</a:t>
                      </a:r>
                    </a:p>
                  </a:txBody>
                  <a:tcPr anchor="ctr" marL="73152" marR="73152">
                    <a:solidFill>
                      <a:srgbClr val="0F2B46"/>
                    </a:solidFill>
                  </a:tcPr>
                </a:tc>
              </a:tr>
              <a:tr h="384048">
                <a:tc>
                  <a:txBody>
                    <a:bodyPr/>
                    <a:lstStyle/>
                    <a:p>
                      <a:r>
                        <a:rPr sz="1100" b="0">
                          <a:solidFill>
                            <a:srgbClr val="222830"/>
                          </a:solidFill>
                          <a:latin typeface="Source Sans Pro"/>
                        </a:rPr>
                        <a:t>R1</a:t>
                      </a:r>
                    </a:p>
                  </a:txBody>
                  <a:tcPr anchor="ctr" marL="73152" marR="73152" marT="27432" marB="27432">
                    <a:solidFill>
                      <a:srgbClr val="FFFFFF"/>
                    </a:solidFill>
                  </a:tcPr>
                </a:tc>
                <a:tc>
                  <a:txBody>
                    <a:bodyPr/>
                    <a:lstStyle/>
                    <a:p>
                      <a:r>
                        <a:rPr sz="1100" b="0">
                          <a:solidFill>
                            <a:srgbClr val="222830"/>
                          </a:solidFill>
                          <a:latin typeface="Source Sans Pro"/>
                        </a:rPr>
                        <a:t>Likuiditas</a:t>
                      </a:r>
                    </a:p>
                  </a:txBody>
                  <a:tcPr anchor="ctr" marL="73152" marR="73152" marT="27432" marB="27432">
                    <a:solidFill>
                      <a:srgbClr val="FFFFFF"/>
                    </a:solidFill>
                  </a:tcPr>
                </a:tc>
                <a:tc>
                  <a:txBody>
                    <a:bodyPr/>
                    <a:lstStyle/>
                    <a:p>
                      <a:r>
                        <a:rPr sz="1100" b="0">
                          <a:solidFill>
                            <a:srgbClr val="222830"/>
                          </a:solidFill>
                          <a:latin typeface="Source Sans Pro"/>
                        </a:rPr>
                        <a:t>Aset likuid ÷ pengeluaran bulanan</a:t>
                      </a:r>
                    </a:p>
                  </a:txBody>
                  <a:tcPr anchor="ctr" marL="73152" marR="73152" marT="27432" marB="27432">
                    <a:solidFill>
                      <a:srgbClr val="FFFFFF"/>
                    </a:solidFill>
                  </a:tcPr>
                </a:tc>
                <a:tc>
                  <a:txBody>
                    <a:bodyPr/>
                    <a:lstStyle/>
                    <a:p>
                      <a:r>
                        <a:rPr sz="1100" b="0">
                          <a:solidFill>
                            <a:srgbClr val="222830"/>
                          </a:solidFill>
                          <a:latin typeface="Source Sans Pro"/>
                        </a:rPr>
                        <a:t>≥ 6 bulan</a:t>
                      </a:r>
                    </a:p>
                  </a:txBody>
                  <a:tcPr anchor="ctr" marL="73152" marR="73152" marT="27432" marB="27432">
                    <a:solidFill>
                      <a:srgbClr val="FFFFFF"/>
                    </a:solidFill>
                  </a:tcPr>
                </a:tc>
                <a:tc>
                  <a:txBody>
                    <a:bodyPr/>
                    <a:lstStyle/>
                    <a:p>
                      <a:r>
                        <a:rPr sz="1100" b="0">
                          <a:solidFill>
                            <a:srgbClr val="222830"/>
                          </a:solidFill>
                          <a:latin typeface="Source Sans Pro"/>
                        </a:rPr>
                        <a:t>Ketahanan terhadap guncangan</a:t>
                      </a:r>
                    </a:p>
                  </a:txBody>
                  <a:tcPr anchor="ctr" marL="73152" marR="73152" marT="27432" marB="27432">
                    <a:solidFill>
                      <a:srgbClr val="FFFFFF"/>
                    </a:solidFill>
                  </a:tcPr>
                </a:tc>
              </a:tr>
              <a:tr h="384048">
                <a:tc>
                  <a:txBody>
                    <a:bodyPr/>
                    <a:lstStyle/>
                    <a:p>
                      <a:r>
                        <a:rPr sz="1100" b="0">
                          <a:solidFill>
                            <a:srgbClr val="222830"/>
                          </a:solidFill>
                          <a:latin typeface="Source Sans Pro"/>
                        </a:rPr>
                        <a:t>R2</a:t>
                      </a:r>
                    </a:p>
                  </a:txBody>
                  <a:tcPr anchor="ctr" marL="73152" marR="73152" marT="27432" marB="27432">
                    <a:solidFill>
                      <a:srgbClr val="F1F4F8"/>
                    </a:solidFill>
                  </a:tcPr>
                </a:tc>
                <a:tc>
                  <a:txBody>
                    <a:bodyPr/>
                    <a:lstStyle/>
                    <a:p>
                      <a:r>
                        <a:rPr sz="1100" b="0">
                          <a:solidFill>
                            <a:srgbClr val="222830"/>
                          </a:solidFill>
                          <a:latin typeface="Source Sans Pro"/>
                        </a:rPr>
                        <a:t>Utang terhadap aset</a:t>
                      </a:r>
                    </a:p>
                  </a:txBody>
                  <a:tcPr anchor="ctr" marL="73152" marR="73152" marT="27432" marB="27432">
                    <a:solidFill>
                      <a:srgbClr val="F1F4F8"/>
                    </a:solidFill>
                  </a:tcPr>
                </a:tc>
                <a:tc>
                  <a:txBody>
                    <a:bodyPr/>
                    <a:lstStyle/>
                    <a:p>
                      <a:r>
                        <a:rPr sz="1100" b="0">
                          <a:solidFill>
                            <a:srgbClr val="222830"/>
                          </a:solidFill>
                          <a:latin typeface="Source Sans Pro"/>
                        </a:rPr>
                        <a:t>Total liabilitas ÷ total aset</a:t>
                      </a:r>
                    </a:p>
                  </a:txBody>
                  <a:tcPr anchor="ctr" marL="73152" marR="73152" marT="27432" marB="27432">
                    <a:solidFill>
                      <a:srgbClr val="F1F4F8"/>
                    </a:solidFill>
                  </a:tcPr>
                </a:tc>
                <a:tc>
                  <a:txBody>
                    <a:bodyPr/>
                    <a:lstStyle/>
                    <a:p>
                      <a:r>
                        <a:rPr sz="1100" b="0">
                          <a:solidFill>
                            <a:srgbClr val="222830"/>
                          </a:solidFill>
                          <a:latin typeface="Source Sans Pro"/>
                        </a:rPr>
                        <a:t>≤ 50%</a:t>
                      </a:r>
                    </a:p>
                  </a:txBody>
                  <a:tcPr anchor="ctr" marL="73152" marR="73152" marT="27432" marB="27432">
                    <a:solidFill>
                      <a:srgbClr val="F1F4F8"/>
                    </a:solidFill>
                  </a:tcPr>
                </a:tc>
                <a:tc>
                  <a:txBody>
                    <a:bodyPr/>
                    <a:lstStyle/>
                    <a:p>
                      <a:r>
                        <a:rPr sz="1100" b="0">
                          <a:solidFill>
                            <a:srgbClr val="222830"/>
                          </a:solidFill>
                          <a:latin typeface="Source Sans Pro"/>
                        </a:rPr>
                        <a:t>Struktur permodalan rumah tangga</a:t>
                      </a:r>
                    </a:p>
                  </a:txBody>
                  <a:tcPr anchor="ctr" marL="73152" marR="73152" marT="27432" marB="27432">
                    <a:solidFill>
                      <a:srgbClr val="F1F4F8"/>
                    </a:solidFill>
                  </a:tcPr>
                </a:tc>
              </a:tr>
              <a:tr h="384048">
                <a:tc>
                  <a:txBody>
                    <a:bodyPr/>
                    <a:lstStyle/>
                    <a:p>
                      <a:r>
                        <a:rPr sz="1100" b="0">
                          <a:solidFill>
                            <a:srgbClr val="222830"/>
                          </a:solidFill>
                          <a:latin typeface="Source Sans Pro"/>
                        </a:rPr>
                        <a:t>R3</a:t>
                      </a:r>
                    </a:p>
                  </a:txBody>
                  <a:tcPr anchor="ctr" marL="73152" marR="73152" marT="27432" marB="27432">
                    <a:solidFill>
                      <a:srgbClr val="FFFFFF"/>
                    </a:solidFill>
                  </a:tcPr>
                </a:tc>
                <a:tc>
                  <a:txBody>
                    <a:bodyPr/>
                    <a:lstStyle/>
                    <a:p>
                      <a:r>
                        <a:rPr sz="1100" b="0">
                          <a:solidFill>
                            <a:srgbClr val="222830"/>
                          </a:solidFill>
                          <a:latin typeface="Source Sans Pro"/>
                        </a:rPr>
                        <a:t>Cicilan terhadap pendapatan</a:t>
                      </a:r>
                    </a:p>
                  </a:txBody>
                  <a:tcPr anchor="ctr" marL="73152" marR="73152" marT="27432" marB="27432">
                    <a:solidFill>
                      <a:srgbClr val="FFFFFF"/>
                    </a:solidFill>
                  </a:tcPr>
                </a:tc>
                <a:tc>
                  <a:txBody>
                    <a:bodyPr/>
                    <a:lstStyle/>
                    <a:p>
                      <a:r>
                        <a:rPr sz="1100" b="0">
                          <a:solidFill>
                            <a:srgbClr val="222830"/>
                          </a:solidFill>
                          <a:latin typeface="Source Sans Pro"/>
                        </a:rPr>
                        <a:t>Total cicilan bulanan ÷ pendapatan bersih</a:t>
                      </a:r>
                    </a:p>
                  </a:txBody>
                  <a:tcPr anchor="ctr" marL="73152" marR="73152" marT="27432" marB="27432">
                    <a:solidFill>
                      <a:srgbClr val="FFFFFF"/>
                    </a:solidFill>
                  </a:tcPr>
                </a:tc>
                <a:tc>
                  <a:txBody>
                    <a:bodyPr/>
                    <a:lstStyle/>
                    <a:p>
                      <a:r>
                        <a:rPr sz="1100" b="0">
                          <a:solidFill>
                            <a:srgbClr val="222830"/>
                          </a:solidFill>
                          <a:latin typeface="Source Sans Pro"/>
                        </a:rPr>
                        <a:t>≤ 35%</a:t>
                      </a:r>
                    </a:p>
                  </a:txBody>
                  <a:tcPr anchor="ctr" marL="73152" marR="73152" marT="27432" marB="27432">
                    <a:solidFill>
                      <a:srgbClr val="FFFFFF"/>
                    </a:solidFill>
                  </a:tcPr>
                </a:tc>
                <a:tc>
                  <a:txBody>
                    <a:bodyPr/>
                    <a:lstStyle/>
                    <a:p>
                      <a:r>
                        <a:rPr sz="1100" b="0">
                          <a:solidFill>
                            <a:srgbClr val="222830"/>
                          </a:solidFill>
                          <a:latin typeface="Source Sans Pro"/>
                        </a:rPr>
                        <a:t>Beban arus kas</a:t>
                      </a:r>
                    </a:p>
                  </a:txBody>
                  <a:tcPr anchor="ctr" marL="73152" marR="73152" marT="27432" marB="27432">
                    <a:solidFill>
                      <a:srgbClr val="FFFFFF"/>
                    </a:solidFill>
                  </a:tcPr>
                </a:tc>
              </a:tr>
              <a:tr h="384048">
                <a:tc>
                  <a:txBody>
                    <a:bodyPr/>
                    <a:lstStyle/>
                    <a:p>
                      <a:r>
                        <a:rPr sz="1100" b="0">
                          <a:solidFill>
                            <a:srgbClr val="222830"/>
                          </a:solidFill>
                          <a:latin typeface="Source Sans Pro"/>
                        </a:rPr>
                        <a:t>R4</a:t>
                      </a:r>
                    </a:p>
                  </a:txBody>
                  <a:tcPr anchor="ctr" marL="73152" marR="73152" marT="27432" marB="27432">
                    <a:solidFill>
                      <a:srgbClr val="F1F4F8"/>
                    </a:solidFill>
                  </a:tcPr>
                </a:tc>
                <a:tc>
                  <a:txBody>
                    <a:bodyPr/>
                    <a:lstStyle/>
                    <a:p>
                      <a:r>
                        <a:rPr sz="1100" b="0">
                          <a:solidFill>
                            <a:srgbClr val="222830"/>
                          </a:solidFill>
                          <a:latin typeface="Source Sans Pro"/>
                        </a:rPr>
                        <a:t>Cicilan konsumtif</a:t>
                      </a:r>
                    </a:p>
                  </a:txBody>
                  <a:tcPr anchor="ctr" marL="73152" marR="73152" marT="27432" marB="27432">
                    <a:solidFill>
                      <a:srgbClr val="F1F4F8"/>
                    </a:solidFill>
                  </a:tcPr>
                </a:tc>
                <a:tc>
                  <a:txBody>
                    <a:bodyPr/>
                    <a:lstStyle/>
                    <a:p>
                      <a:r>
                        <a:rPr sz="1100" b="0">
                          <a:solidFill>
                            <a:srgbClr val="222830"/>
                          </a:solidFill>
                          <a:latin typeface="Source Sans Pro"/>
                        </a:rPr>
                        <a:t>Cicilan non-produktif ÷ pendapatan bersih</a:t>
                      </a:r>
                    </a:p>
                  </a:txBody>
                  <a:tcPr anchor="ctr" marL="73152" marR="73152" marT="27432" marB="27432">
                    <a:solidFill>
                      <a:srgbClr val="F1F4F8"/>
                    </a:solidFill>
                  </a:tcPr>
                </a:tc>
                <a:tc>
                  <a:txBody>
                    <a:bodyPr/>
                    <a:lstStyle/>
                    <a:p>
                      <a:r>
                        <a:rPr sz="1100" b="0">
                          <a:solidFill>
                            <a:srgbClr val="222830"/>
                          </a:solidFill>
                          <a:latin typeface="Source Sans Pro"/>
                        </a:rPr>
                        <a:t>≤ 10% (ideal 0%)</a:t>
                      </a:r>
                    </a:p>
                  </a:txBody>
                  <a:tcPr anchor="ctr" marL="73152" marR="73152" marT="27432" marB="27432">
                    <a:solidFill>
                      <a:srgbClr val="F1F4F8"/>
                    </a:solidFill>
                  </a:tcPr>
                </a:tc>
                <a:tc>
                  <a:txBody>
                    <a:bodyPr/>
                    <a:lstStyle/>
                    <a:p>
                      <a:r>
                        <a:rPr sz="1100" b="0">
                          <a:solidFill>
                            <a:srgbClr val="222830"/>
                          </a:solidFill>
                          <a:latin typeface="Source Sans Pro"/>
                        </a:rPr>
                        <a:t>Kebocoran struktural</a:t>
                      </a:r>
                    </a:p>
                  </a:txBody>
                  <a:tcPr anchor="ctr" marL="73152" marR="73152" marT="27432" marB="27432">
                    <a:solidFill>
                      <a:srgbClr val="F1F4F8"/>
                    </a:solidFill>
                  </a:tcPr>
                </a:tc>
              </a:tr>
              <a:tr h="384048">
                <a:tc>
                  <a:txBody>
                    <a:bodyPr/>
                    <a:lstStyle/>
                    <a:p>
                      <a:r>
                        <a:rPr sz="1100" b="0">
                          <a:solidFill>
                            <a:srgbClr val="222830"/>
                          </a:solidFill>
                          <a:latin typeface="Source Sans Pro"/>
                        </a:rPr>
                        <a:t>R5</a:t>
                      </a:r>
                    </a:p>
                  </a:txBody>
                  <a:tcPr anchor="ctr" marL="73152" marR="73152" marT="27432" marB="27432">
                    <a:solidFill>
                      <a:srgbClr val="FFFFFF"/>
                    </a:solidFill>
                  </a:tcPr>
                </a:tc>
                <a:tc>
                  <a:txBody>
                    <a:bodyPr/>
                    <a:lstStyle/>
                    <a:p>
                      <a:r>
                        <a:rPr sz="1100" b="0">
                          <a:solidFill>
                            <a:srgbClr val="222830"/>
                          </a:solidFill>
                          <a:latin typeface="Source Sans Pro"/>
                        </a:rPr>
                        <a:t>Tingkat menabung</a:t>
                      </a:r>
                    </a:p>
                  </a:txBody>
                  <a:tcPr anchor="ctr" marL="73152" marR="73152" marT="27432" marB="27432">
                    <a:solidFill>
                      <a:srgbClr val="FFFFFF"/>
                    </a:solidFill>
                  </a:tcPr>
                </a:tc>
                <a:tc>
                  <a:txBody>
                    <a:bodyPr/>
                    <a:lstStyle/>
                    <a:p>
                      <a:r>
                        <a:rPr sz="1100" b="0">
                          <a:solidFill>
                            <a:srgbClr val="222830"/>
                          </a:solidFill>
                          <a:latin typeface="Source Sans Pro"/>
                        </a:rPr>
                        <a:t>(Pendapatan − pengeluaran) ÷ pendapatan</a:t>
                      </a:r>
                    </a:p>
                  </a:txBody>
                  <a:tcPr anchor="ctr" marL="73152" marR="73152" marT="27432" marB="27432">
                    <a:solidFill>
                      <a:srgbClr val="FFFFFF"/>
                    </a:solidFill>
                  </a:tcPr>
                </a:tc>
                <a:tc>
                  <a:txBody>
                    <a:bodyPr/>
                    <a:lstStyle/>
                    <a:p>
                      <a:r>
                        <a:rPr sz="1100" b="0">
                          <a:solidFill>
                            <a:srgbClr val="222830"/>
                          </a:solidFill>
                          <a:latin typeface="Source Sans Pro"/>
                        </a:rPr>
                        <a:t>≥ 20%</a:t>
                      </a:r>
                    </a:p>
                  </a:txBody>
                  <a:tcPr anchor="ctr" marL="73152" marR="73152" marT="27432" marB="27432">
                    <a:solidFill>
                      <a:srgbClr val="FFFFFF"/>
                    </a:solidFill>
                  </a:tcPr>
                </a:tc>
                <a:tc>
                  <a:txBody>
                    <a:bodyPr/>
                    <a:lstStyle/>
                    <a:p>
                      <a:r>
                        <a:rPr sz="1100" b="0">
                          <a:solidFill>
                            <a:srgbClr val="222830"/>
                          </a:solidFill>
                          <a:latin typeface="Source Sans Pro"/>
                        </a:rPr>
                        <a:t>Kapasitas membangun aset</a:t>
                      </a:r>
                    </a:p>
                  </a:txBody>
                  <a:tcPr anchor="ctr" marL="73152" marR="73152" marT="27432" marB="27432">
                    <a:solidFill>
                      <a:srgbClr val="FFFFFF"/>
                    </a:solidFill>
                  </a:tcPr>
                </a:tc>
              </a:tr>
              <a:tr h="384048">
                <a:tc>
                  <a:txBody>
                    <a:bodyPr/>
                    <a:lstStyle/>
                    <a:p>
                      <a:r>
                        <a:rPr sz="1100" b="0">
                          <a:solidFill>
                            <a:srgbClr val="222830"/>
                          </a:solidFill>
                          <a:latin typeface="Source Sans Pro"/>
                        </a:rPr>
                        <a:t>R6</a:t>
                      </a:r>
                    </a:p>
                  </a:txBody>
                  <a:tcPr anchor="ctr" marL="73152" marR="73152" marT="27432" marB="27432">
                    <a:solidFill>
                      <a:srgbClr val="F1F4F8"/>
                    </a:solidFill>
                  </a:tcPr>
                </a:tc>
                <a:tc>
                  <a:txBody>
                    <a:bodyPr/>
                    <a:lstStyle/>
                    <a:p>
                      <a:r>
                        <a:rPr sz="1100" b="0">
                          <a:solidFill>
                            <a:srgbClr val="222830"/>
                          </a:solidFill>
                          <a:latin typeface="Source Sans Pro"/>
                        </a:rPr>
                        <a:t>Aset produktif</a:t>
                      </a:r>
                    </a:p>
                  </a:txBody>
                  <a:tcPr anchor="ctr" marL="73152" marR="73152" marT="27432" marB="27432">
                    <a:solidFill>
                      <a:srgbClr val="F1F4F8"/>
                    </a:solidFill>
                  </a:tcPr>
                </a:tc>
                <a:tc>
                  <a:txBody>
                    <a:bodyPr/>
                    <a:lstStyle/>
                    <a:p>
                      <a:r>
                        <a:rPr sz="1100" b="0">
                          <a:solidFill>
                            <a:srgbClr val="222830"/>
                          </a:solidFill>
                          <a:latin typeface="Source Sans Pro"/>
                        </a:rPr>
                        <a:t>Aset produktif ÷ total aset</a:t>
                      </a:r>
                    </a:p>
                  </a:txBody>
                  <a:tcPr anchor="ctr" marL="73152" marR="73152" marT="27432" marB="27432">
                    <a:solidFill>
                      <a:srgbClr val="F1F4F8"/>
                    </a:solidFill>
                  </a:tcPr>
                </a:tc>
                <a:tc>
                  <a:txBody>
                    <a:bodyPr/>
                    <a:lstStyle/>
                    <a:p>
                      <a:r>
                        <a:rPr sz="1100" b="0">
                          <a:solidFill>
                            <a:srgbClr val="222830"/>
                          </a:solidFill>
                          <a:latin typeface="Source Sans Pro"/>
                        </a:rPr>
                        <a:t>≥ 50% pada usia 40+</a:t>
                      </a:r>
                    </a:p>
                  </a:txBody>
                  <a:tcPr anchor="ctr" marL="73152" marR="73152" marT="27432" marB="27432">
                    <a:solidFill>
                      <a:srgbClr val="F1F4F8"/>
                    </a:solidFill>
                  </a:tcPr>
                </a:tc>
                <a:tc>
                  <a:txBody>
                    <a:bodyPr/>
                    <a:lstStyle/>
                    <a:p>
                      <a:r>
                        <a:rPr sz="1100" b="0">
                          <a:solidFill>
                            <a:srgbClr val="222830"/>
                          </a:solidFill>
                          <a:latin typeface="Source Sans Pro"/>
                        </a:rPr>
                        <a:t>Apakah kekayaan bekerja</a:t>
                      </a:r>
                    </a:p>
                  </a:txBody>
                  <a:tcPr anchor="ctr" marL="73152" marR="73152" marT="27432" marB="27432">
                    <a:solidFill>
                      <a:srgbClr val="F1F4F8"/>
                    </a:solidFill>
                  </a:tcPr>
                </a:tc>
              </a:tr>
              <a:tr h="384048">
                <a:tc>
                  <a:txBody>
                    <a:bodyPr/>
                    <a:lstStyle/>
                    <a:p>
                      <a:r>
                        <a:rPr sz="1100" b="0">
                          <a:solidFill>
                            <a:srgbClr val="222830"/>
                          </a:solidFill>
                          <a:latin typeface="Source Sans Pro"/>
                        </a:rPr>
                        <a:t>R7</a:t>
                      </a:r>
                    </a:p>
                  </a:txBody>
                  <a:tcPr anchor="ctr" marL="73152" marR="73152" marT="27432" marB="27432">
                    <a:solidFill>
                      <a:srgbClr val="FFFFFF"/>
                    </a:solidFill>
                  </a:tcPr>
                </a:tc>
                <a:tc>
                  <a:txBody>
                    <a:bodyPr/>
                    <a:lstStyle/>
                    <a:p>
                      <a:r>
                        <a:rPr sz="1100" b="0">
                          <a:solidFill>
                            <a:srgbClr val="222830"/>
                          </a:solidFill>
                          <a:latin typeface="Source Sans Pro"/>
                        </a:rPr>
                        <a:t>Kemandirian finansial</a:t>
                      </a:r>
                    </a:p>
                  </a:txBody>
                  <a:tcPr anchor="ctr" marL="73152" marR="73152" marT="27432" marB="27432">
                    <a:solidFill>
                      <a:srgbClr val="FFFFFF"/>
                    </a:solidFill>
                  </a:tcPr>
                </a:tc>
                <a:tc>
                  <a:txBody>
                    <a:bodyPr/>
                    <a:lstStyle/>
                    <a:p>
                      <a:r>
                        <a:rPr sz="1100" b="0">
                          <a:solidFill>
                            <a:srgbClr val="222830"/>
                          </a:solidFill>
                          <a:latin typeface="Source Sans Pro"/>
                        </a:rPr>
                        <a:t>Pendapatan pasif ÷ pengeluaran bulanan</a:t>
                      </a:r>
                    </a:p>
                  </a:txBody>
                  <a:tcPr anchor="ctr" marL="73152" marR="73152" marT="27432" marB="27432">
                    <a:solidFill>
                      <a:srgbClr val="FFFFFF"/>
                    </a:solidFill>
                  </a:tcPr>
                </a:tc>
                <a:tc>
                  <a:txBody>
                    <a:bodyPr/>
                    <a:lstStyle/>
                    <a:p>
                      <a:r>
                        <a:rPr sz="1100" b="0">
                          <a:solidFill>
                            <a:srgbClr val="222830"/>
                          </a:solidFill>
                          <a:latin typeface="Source Sans Pro"/>
                        </a:rPr>
                        <a:t>Target 100%</a:t>
                      </a:r>
                    </a:p>
                  </a:txBody>
                  <a:tcPr anchor="ctr" marL="73152" marR="73152" marT="27432" marB="27432">
                    <a:solidFill>
                      <a:srgbClr val="FFFFFF"/>
                    </a:solidFill>
                  </a:tcPr>
                </a:tc>
                <a:tc>
                  <a:txBody>
                    <a:bodyPr/>
                    <a:lstStyle/>
                    <a:p>
                      <a:r>
                        <a:rPr sz="1100" b="0">
                          <a:solidFill>
                            <a:srgbClr val="222830"/>
                          </a:solidFill>
                          <a:latin typeface="Source Sans Pro"/>
                        </a:rPr>
                        <a:t>Jarak menuju bebas finansial</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Urutan perbaikan: mana yang dikerjakan lebih dulu</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600" b="1">
                <a:solidFill>
                  <a:srgbClr val="0F2B46"/>
                </a:solidFill>
                <a:latin typeface="Source Sans Pro"/>
              </a:rPr>
              <a:t>Urutan perbaikan: mana yang dikerjakan lebih dulu</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K-02 — tidak ada investasi sebelum fondasi berdiri</a:t>
            </a:r>
            <a:r>
              <a:rPr sz="1700" b="0">
                <a:solidFill>
                  <a:srgbClr val="222830"/>
                </a:solidFill>
                <a:latin typeface="Source Sans Pro"/>
              </a:rPr>
              <a: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Jujur pada diri sendiri: aturan penilaian aset</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600" b="1">
                <a:solidFill>
                  <a:srgbClr val="0F2B46"/>
                </a:solidFill>
                <a:latin typeface="Source Sans Pro"/>
              </a:rPr>
              <a:t>Jujur pada diri sendiri: aturan penilaian aset</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Nilai aset pada harga jual realistis, bukan harga beli atau harga harapan.</a:t>
            </a:r>
            <a:r>
              <a:rPr sz="1700" b="0">
                <a:solidFill>
                  <a:srgbClr val="222830"/>
                </a:solidFill>
                <a:latin typeface="Source Sans Pro"/>
              </a:rPr>
              <a:t> Kendaraan dinilai pada harga pasar bekas, bukan harga on the road.</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Diskon aset tidak likuid.</a:t>
            </a:r>
            <a:r>
              <a:rPr sz="1700" b="0">
                <a:solidFill>
                  <a:srgbClr val="222830"/>
                </a:solidFill>
                <a:latin typeface="Source Sans Pro"/>
              </a:rPr>
              <a:t> Tanah di lokasi sepi yang butuh dua tahun untuk terjual bukan senilai harga penawaran tetangga. Terapkan potongan likuiditas.</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Perhiasan dinilai pada harga buyback, bukan harga toko.</a:t>
            </a:r>
            <a:r>
              <a:rPr sz="1700" b="0">
                <a:solidFill>
                  <a:srgbClr val="222830"/>
                </a:solidFill>
                <a:latin typeface="Source Sans Pro"/>
              </a:rPr>
              <a:t> Selisihnya dapat mencapai 15–25%.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Aset</a:t>
                      </a:r>
                    </a:p>
                  </a:txBody>
                  <a:tcPr anchor="ctr" marL="73152" marR="73152">
                    <a:solidFill>
                      <a:srgbClr val="0F2B46"/>
                    </a:solidFill>
                  </a:tcPr>
                </a:tc>
                <a:tc>
                  <a:txBody>
                    <a:bodyPr/>
                    <a:lstStyle/>
                    <a:p>
                      <a:r>
                        <a:rPr sz="1300" b="1">
                          <a:solidFill>
                            <a:srgbClr val="FFFFFF"/>
                          </a:solidFill>
                          <a:latin typeface="Source Sans Pro"/>
                        </a:rPr>
                        <a:t>Nilai (Rp)</a:t>
                      </a:r>
                    </a:p>
                  </a:txBody>
                  <a:tcPr anchor="ctr" marL="73152" marR="73152">
                    <a:solidFill>
                      <a:srgbClr val="0F2B46"/>
                    </a:solidFill>
                  </a:tcPr>
                </a:tc>
                <a:tc>
                  <a:txBody>
                    <a:bodyPr/>
                    <a:lstStyle/>
                    <a:p>
                      <a:r>
                        <a:rPr sz="1300" b="1">
                          <a:solidFill>
                            <a:srgbClr val="FFFFFF"/>
                          </a:solidFill>
                          <a:latin typeface="Source Sans Pro"/>
                        </a:rPr>
                        <a:t>Kelompok</a:t>
                      </a:r>
                    </a:p>
                  </a:txBody>
                  <a:tcPr anchor="ctr" marL="73152" marR="73152">
                    <a:solidFill>
                      <a:srgbClr val="0F2B46"/>
                    </a:solidFill>
                  </a:tcPr>
                </a:tc>
              </a:tr>
              <a:tr h="384048">
                <a:tc>
                  <a:txBody>
                    <a:bodyPr/>
                    <a:lstStyle/>
                    <a:p>
                      <a:r>
                        <a:rPr sz="1300" b="1">
                          <a:solidFill>
                            <a:srgbClr val="222830"/>
                          </a:solidFill>
                          <a:latin typeface="Source Sans Pro"/>
                        </a:rPr>
                        <a:t>Rekening tabungan</a:t>
                      </a:r>
                    </a:p>
                  </a:txBody>
                  <a:tcPr anchor="ctr" marL="73152" marR="73152" marT="27432" marB="27432">
                    <a:solidFill>
                      <a:srgbClr val="FFFFFF"/>
                    </a:solidFill>
                  </a:tcPr>
                </a:tc>
                <a:tc>
                  <a:txBody>
                    <a:bodyPr/>
                    <a:lstStyle/>
                    <a:p>
                      <a:r>
                        <a:rPr sz="1300" b="0">
                          <a:solidFill>
                            <a:srgbClr val="222830"/>
                          </a:solidFill>
                          <a:latin typeface="Source Sans Pro"/>
                        </a:rPr>
                        <a:t>18.000.000</a:t>
                      </a:r>
                    </a:p>
                  </a:txBody>
                  <a:tcPr anchor="ctr" marL="73152" marR="73152" marT="27432" marB="27432">
                    <a:solidFill>
                      <a:srgbClr val="FFFFFF"/>
                    </a:solidFill>
                  </a:tcPr>
                </a:tc>
                <a:tc>
                  <a:txBody>
                    <a:bodyPr/>
                    <a:lstStyle/>
                    <a:p>
                      <a:r>
                        <a:rPr sz="1300" b="0">
                          <a:solidFill>
                            <a:srgbClr val="222830"/>
                          </a:solidFill>
                          <a:latin typeface="Source Sans Pro"/>
                        </a:rPr>
                        <a:t>Likuid</a:t>
                      </a:r>
                    </a:p>
                  </a:txBody>
                  <a:tcPr anchor="ctr" marL="73152" marR="73152" marT="27432" marB="27432">
                    <a:solidFill>
                      <a:srgbClr val="FFFFFF"/>
                    </a:solidFill>
                  </a:tcPr>
                </a:tc>
              </a:tr>
              <a:tr h="384048">
                <a:tc>
                  <a:txBody>
                    <a:bodyPr/>
                    <a:lstStyle/>
                    <a:p>
                      <a:r>
                        <a:rPr sz="1300" b="1">
                          <a:solidFill>
                            <a:srgbClr val="222830"/>
                          </a:solidFill>
                          <a:latin typeface="Source Sans Pro"/>
                        </a:rPr>
                        <a:t>Reksa dana pasar uang</a:t>
                      </a:r>
                    </a:p>
                  </a:txBody>
                  <a:tcPr anchor="ctr" marL="73152" marR="73152" marT="27432" marB="27432">
                    <a:solidFill>
                      <a:srgbClr val="F1F4F8"/>
                    </a:solidFill>
                  </a:tcPr>
                </a:tc>
                <a:tc>
                  <a:txBody>
                    <a:bodyPr/>
                    <a:lstStyle/>
                    <a:p>
                      <a:r>
                        <a:rPr sz="1300" b="0">
                          <a:solidFill>
                            <a:srgbClr val="222830"/>
                          </a:solidFill>
                          <a:latin typeface="Source Sans Pro"/>
                        </a:rPr>
                        <a:t>25.000.000</a:t>
                      </a:r>
                    </a:p>
                  </a:txBody>
                  <a:tcPr anchor="ctr" marL="73152" marR="73152" marT="27432" marB="27432">
                    <a:solidFill>
                      <a:srgbClr val="F1F4F8"/>
                    </a:solidFill>
                  </a:tcPr>
                </a:tc>
                <a:tc>
                  <a:txBody>
                    <a:bodyPr/>
                    <a:lstStyle/>
                    <a:p>
                      <a:r>
                        <a:rPr sz="1300" b="0">
                          <a:solidFill>
                            <a:srgbClr val="222830"/>
                          </a:solidFill>
                          <a:latin typeface="Source Sans Pro"/>
                        </a:rPr>
                        <a:t>Likuid</a:t>
                      </a:r>
                    </a:p>
                  </a:txBody>
                  <a:tcPr anchor="ctr" marL="73152" marR="73152" marT="27432" marB="27432">
                    <a:solidFill>
                      <a:srgbClr val="F1F4F8"/>
                    </a:solidFill>
                  </a:tcPr>
                </a:tc>
              </a:tr>
              <a:tr h="384048">
                <a:tc>
                  <a:txBody>
                    <a:bodyPr/>
                    <a:lstStyle/>
                    <a:p>
                      <a:r>
                        <a:rPr sz="1300" b="1">
                          <a:solidFill>
                            <a:srgbClr val="222830"/>
                          </a:solidFill>
                          <a:latin typeface="Source Sans Pro"/>
                        </a:rPr>
                        <a:t>Reksa dana saham</a:t>
                      </a:r>
                    </a:p>
                  </a:txBody>
                  <a:tcPr anchor="ctr" marL="73152" marR="73152" marT="27432" marB="27432">
                    <a:solidFill>
                      <a:srgbClr val="FFFFFF"/>
                    </a:solidFill>
                  </a:tcPr>
                </a:tc>
                <a:tc>
                  <a:txBody>
                    <a:bodyPr/>
                    <a:lstStyle/>
                    <a:p>
                      <a:r>
                        <a:rPr sz="1300" b="0">
                          <a:solidFill>
                            <a:srgbClr val="222830"/>
                          </a:solidFill>
                          <a:latin typeface="Source Sans Pro"/>
                        </a:rPr>
                        <a:t>60.000.000</a:t>
                      </a:r>
                    </a:p>
                  </a:txBody>
                  <a:tcPr anchor="ctr" marL="73152" marR="73152" marT="27432" marB="27432">
                    <a:solidFill>
                      <a:srgbClr val="FFFFFF"/>
                    </a:solidFill>
                  </a:tcPr>
                </a:tc>
                <a:tc>
                  <a:txBody>
                    <a:bodyPr/>
                    <a:lstStyle/>
                    <a:p>
                      <a:r>
                        <a:rPr sz="1300" b="0">
                          <a:solidFill>
                            <a:srgbClr val="222830"/>
                          </a:solidFill>
                          <a:latin typeface="Source Sans Pro"/>
                        </a:rPr>
                        <a:t>Produktif</a:t>
                      </a:r>
                    </a:p>
                  </a:txBody>
                  <a:tcPr anchor="ctr" marL="73152" marR="73152" marT="27432" marB="27432">
                    <a:solidFill>
                      <a:srgbClr val="FFFFFF"/>
                    </a:solidFill>
                  </a:tcPr>
                </a:tc>
              </a:tr>
              <a:tr h="384048">
                <a:tc>
                  <a:txBody>
                    <a:bodyPr/>
                    <a:lstStyle/>
                    <a:p>
                      <a:r>
                        <a:rPr sz="1300" b="1">
                          <a:solidFill>
                            <a:srgbClr val="222830"/>
                          </a:solidFill>
                          <a:latin typeface="Source Sans Pro"/>
                        </a:rPr>
                        <a:t>Saham langsung</a:t>
                      </a:r>
                    </a:p>
                  </a:txBody>
                  <a:tcPr anchor="ctr" marL="73152" marR="73152" marT="27432" marB="27432">
                    <a:solidFill>
                      <a:srgbClr val="F1F4F8"/>
                    </a:solidFill>
                  </a:tcPr>
                </a:tc>
                <a:tc>
                  <a:txBody>
                    <a:bodyPr/>
                    <a:lstStyle/>
                    <a:p>
                      <a:r>
                        <a:rPr sz="1300" b="0">
                          <a:solidFill>
                            <a:srgbClr val="222830"/>
                          </a:solidFill>
                          <a:latin typeface="Source Sans Pro"/>
                        </a:rPr>
                        <a:t>35.000.000</a:t>
                      </a:r>
                    </a:p>
                  </a:txBody>
                  <a:tcPr anchor="ctr" marL="73152" marR="73152" marT="27432" marB="27432">
                    <a:solidFill>
                      <a:srgbClr val="F1F4F8"/>
                    </a:solidFill>
                  </a:tcPr>
                </a:tc>
                <a:tc>
                  <a:txBody>
                    <a:bodyPr/>
                    <a:lstStyle/>
                    <a:p>
                      <a:r>
                        <a:rPr sz="1300" b="0">
                          <a:solidFill>
                            <a:srgbClr val="222830"/>
                          </a:solidFill>
                          <a:latin typeface="Source Sans Pro"/>
                        </a:rPr>
                        <a:t>Produktif</a:t>
                      </a:r>
                    </a:p>
                  </a:txBody>
                  <a:tcPr anchor="ctr" marL="73152" marR="73152" marT="27432" marB="27432">
                    <a:solidFill>
                      <a:srgbClr val="F1F4F8"/>
                    </a:solidFill>
                  </a:tcPr>
                </a:tc>
              </a:tr>
              <a:tr h="384048">
                <a:tc>
                  <a:txBody>
                    <a:bodyPr/>
                    <a:lstStyle/>
                    <a:p>
                      <a:r>
                        <a:rPr sz="1300" b="1">
                          <a:solidFill>
                            <a:srgbClr val="222830"/>
                          </a:solidFill>
                          <a:latin typeface="Source Sans Pro"/>
                        </a:rPr>
                        <a:t>Aset digital</a:t>
                      </a:r>
                    </a:p>
                  </a:txBody>
                  <a:tcPr anchor="ctr" marL="73152" marR="73152" marT="27432" marB="27432">
                    <a:solidFill>
                      <a:srgbClr val="FFFFFF"/>
                    </a:solidFill>
                  </a:tcPr>
                </a:tc>
                <a:tc>
                  <a:txBody>
                    <a:bodyPr/>
                    <a:lstStyle/>
                    <a:p>
                      <a:r>
                        <a:rPr sz="1300" b="0">
                          <a:solidFill>
                            <a:srgbClr val="222830"/>
                          </a:solidFill>
                          <a:latin typeface="Source Sans Pro"/>
                        </a:rPr>
                        <a:t>20.000.000</a:t>
                      </a:r>
                    </a:p>
                  </a:txBody>
                  <a:tcPr anchor="ctr" marL="73152" marR="73152" marT="27432" marB="27432">
                    <a:solidFill>
                      <a:srgbClr val="FFFFFF"/>
                    </a:solidFill>
                  </a:tcPr>
                </a:tc>
                <a:tc>
                  <a:txBody>
                    <a:bodyPr/>
                    <a:lstStyle/>
                    <a:p>
                      <a:r>
                        <a:rPr sz="1300" b="0">
                          <a:solidFill>
                            <a:srgbClr val="222830"/>
                          </a:solidFill>
                          <a:latin typeface="Source Sans Pro"/>
                        </a:rPr>
                        <a:t>Produktif</a:t>
                      </a:r>
                    </a:p>
                  </a:txBody>
                  <a:tcPr anchor="ctr" marL="73152" marR="73152" marT="27432" marB="27432">
                    <a:solidFill>
                      <a:srgbClr val="FFFFFF"/>
                    </a:solidFill>
                  </a:tcPr>
                </a:tc>
              </a:tr>
              <a:tr h="384048">
                <a:tc>
                  <a:txBody>
                    <a:bodyPr/>
                    <a:lstStyle/>
                    <a:p>
                      <a:r>
                        <a:rPr sz="1300" b="1">
                          <a:solidFill>
                            <a:srgbClr val="222830"/>
                          </a:solidFill>
                          <a:latin typeface="Source Sans Pro"/>
                        </a:rPr>
                        <a:t>Rumah tinggal</a:t>
                      </a:r>
                    </a:p>
                  </a:txBody>
                  <a:tcPr anchor="ctr" marL="73152" marR="73152" marT="27432" marB="27432">
                    <a:solidFill>
                      <a:srgbClr val="F1F4F8"/>
                    </a:solidFill>
                  </a:tcPr>
                </a:tc>
                <a:tc>
                  <a:txBody>
                    <a:bodyPr/>
                    <a:lstStyle/>
                    <a:p>
                      <a:r>
                        <a:rPr sz="1300" b="0">
                          <a:solidFill>
                            <a:srgbClr val="222830"/>
                          </a:solidFill>
                          <a:latin typeface="Source Sans Pro"/>
                        </a:rPr>
                        <a:t>1.250.000.000</a:t>
                      </a:r>
                    </a:p>
                  </a:txBody>
                  <a:tcPr anchor="ctr" marL="73152" marR="73152" marT="27432" marB="27432">
                    <a:solidFill>
                      <a:srgbClr val="F1F4F8"/>
                    </a:solidFill>
                  </a:tcPr>
                </a:tc>
                <a:tc>
                  <a:txBody>
                    <a:bodyPr/>
                    <a:lstStyle/>
                    <a:p>
                      <a:r>
                        <a:rPr sz="1300" b="0">
                          <a:solidFill>
                            <a:srgbClr val="222830"/>
                          </a:solidFill>
                          <a:latin typeface="Source Sans Pro"/>
                        </a:rPr>
                        <a:t>Pakai</a:t>
                      </a:r>
                    </a:p>
                  </a:txBody>
                  <a:tcPr anchor="ctr" marL="73152" marR="73152" marT="27432" marB="27432">
                    <a:solidFill>
                      <a:srgbClr val="F1F4F8"/>
                    </a:solidFill>
                  </a:tcPr>
                </a:tc>
              </a:tr>
              <a:tr h="384048">
                <a:tc>
                  <a:txBody>
                    <a:bodyPr/>
                    <a:lstStyle/>
                    <a:p>
                      <a:r>
                        <a:rPr sz="1300" b="1">
                          <a:solidFill>
                            <a:srgbClr val="222830"/>
                          </a:solidFill>
                          <a:latin typeface="Source Sans Pro"/>
                        </a:rPr>
                        <a:t>Mobil (nilai pasar)</a:t>
                      </a:r>
                    </a:p>
                  </a:txBody>
                  <a:tcPr anchor="ctr" marL="73152" marR="73152" marT="27432" marB="27432">
                    <a:solidFill>
                      <a:srgbClr val="FFFFFF"/>
                    </a:solidFill>
                  </a:tcPr>
                </a:tc>
                <a:tc>
                  <a:txBody>
                    <a:bodyPr/>
                    <a:lstStyle/>
                    <a:p>
                      <a:r>
                        <a:rPr sz="1300" b="0">
                          <a:solidFill>
                            <a:srgbClr val="222830"/>
                          </a:solidFill>
                          <a:latin typeface="Source Sans Pro"/>
                        </a:rPr>
                        <a:t>210.000.000</a:t>
                      </a:r>
                    </a:p>
                  </a:txBody>
                  <a:tcPr anchor="ctr" marL="73152" marR="73152" marT="27432" marB="27432">
                    <a:solidFill>
                      <a:srgbClr val="FFFFFF"/>
                    </a:solidFill>
                  </a:tcPr>
                </a:tc>
                <a:tc>
                  <a:txBody>
                    <a:bodyPr/>
                    <a:lstStyle/>
                    <a:p>
                      <a:r>
                        <a:rPr sz="1300" b="0">
                          <a:solidFill>
                            <a:srgbClr val="222830"/>
                          </a:solidFill>
                          <a:latin typeface="Source Sans Pro"/>
                        </a:rPr>
                        <a:t>Pakai</a:t>
                      </a:r>
                    </a:p>
                  </a:txBody>
                  <a:tcPr anchor="ctr" marL="73152" marR="73152" marT="27432" marB="27432">
                    <a:solidFill>
                      <a:srgbClr val="FFFFFF"/>
                    </a:solidFill>
                  </a:tcPr>
                </a:tc>
              </a:tr>
              <a:tr h="384048">
                <a:tc>
                  <a:txBody>
                    <a:bodyPr/>
                    <a:lstStyle/>
                    <a:p>
                      <a:r>
                        <a:rPr sz="1300" b="1">
                          <a:solidFill>
                            <a:srgbClr val="222830"/>
                          </a:solidFill>
                          <a:latin typeface="Source Sans Pro"/>
                        </a:rPr>
                        <a:t>Perhiasan (buyback)</a:t>
                      </a:r>
                    </a:p>
                  </a:txBody>
                  <a:tcPr anchor="ctr" marL="73152" marR="73152" marT="27432" marB="27432">
                    <a:solidFill>
                      <a:srgbClr val="F1F4F8"/>
                    </a:solidFill>
                  </a:tcPr>
                </a:tc>
                <a:tc>
                  <a:txBody>
                    <a:bodyPr/>
                    <a:lstStyle/>
                    <a:p>
                      <a:r>
                        <a:rPr sz="1300" b="0">
                          <a:solidFill>
                            <a:srgbClr val="222830"/>
                          </a:solidFill>
                          <a:latin typeface="Source Sans Pro"/>
                        </a:rPr>
                        <a:t>22.000.000</a:t>
                      </a:r>
                    </a:p>
                  </a:txBody>
                  <a:tcPr anchor="ctr" marL="73152" marR="73152" marT="27432" marB="27432">
                    <a:solidFill>
                      <a:srgbClr val="F1F4F8"/>
                    </a:solidFill>
                  </a:tcPr>
                </a:tc>
                <a:tc>
                  <a:txBody>
                    <a:bodyPr/>
                    <a:lstStyle/>
                    <a:p>
                      <a:r>
                        <a:rPr sz="1300" b="0">
                          <a:solidFill>
                            <a:srgbClr val="222830"/>
                          </a:solidFill>
                          <a:latin typeface="Source Sans Pro"/>
                        </a:rPr>
                        <a:t>Pakai</a:t>
                      </a:r>
                    </a:p>
                  </a:txBody>
                  <a:tcPr anchor="ctr" marL="73152" marR="73152" marT="27432" marB="27432">
                    <a:solidFill>
                      <a:srgbClr val="F1F4F8"/>
                    </a:solidFill>
                  </a:tcPr>
                </a:tc>
              </a:tr>
              <a:tr h="384048">
                <a:tc>
                  <a:txBody>
                    <a:bodyPr/>
                    <a:lstStyle/>
                    <a:p>
                      <a:r>
                        <a:rPr sz="1300" b="1">
                          <a:solidFill>
                            <a:srgbClr val="222830"/>
                          </a:solidFill>
                          <a:latin typeface="Source Sans Pro"/>
                        </a:rPr>
                        <a:t>**Total aset**</a:t>
                      </a:r>
                    </a:p>
                  </a:txBody>
                  <a:tcPr anchor="ctr" marL="73152" marR="73152" marT="27432" marB="27432">
                    <a:solidFill>
                      <a:srgbClr val="FFFFFF"/>
                    </a:solidFill>
                  </a:tcPr>
                </a:tc>
                <a:tc>
                  <a:txBody>
                    <a:bodyPr/>
                    <a:lstStyle/>
                    <a:p>
                      <a:r>
                        <a:rPr sz="1300" b="0">
                          <a:solidFill>
                            <a:srgbClr val="222830"/>
                          </a:solidFill>
                          <a:latin typeface="Source Sans Pro"/>
                        </a:rPr>
                        <a:t>**1.640.000.000**</a:t>
                      </a:r>
                    </a:p>
                  </a:txBody>
                  <a:tcPr anchor="ctr" marL="73152" marR="73152" marT="27432" marB="27432">
                    <a:solidFill>
                      <a:srgbClr val="FFFFFF"/>
                    </a:solidFill>
                  </a:tcPr>
                </a:tc>
                <a:tc>
                  <a:txBody>
                    <a:bodyPr/>
                    <a:lstStyle/>
                    <a:p>
                      <a:r>
                        <a:rPr sz="1300" b="0">
                          <a:solidFill>
                            <a:srgbClr val="222830"/>
                          </a:solidFill>
                          <a:latin typeface="Source Sans Pro"/>
                        </a:rPr>
                        <a:t> </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Liabilitas</a:t>
                      </a:r>
                    </a:p>
                  </a:txBody>
                  <a:tcPr anchor="ctr" marL="73152" marR="73152">
                    <a:solidFill>
                      <a:srgbClr val="0F2B46"/>
                    </a:solidFill>
                  </a:tcPr>
                </a:tc>
                <a:tc>
                  <a:txBody>
                    <a:bodyPr/>
                    <a:lstStyle/>
                    <a:p>
                      <a:r>
                        <a:rPr sz="1100" b="1">
                          <a:solidFill>
                            <a:srgbClr val="FFFFFF"/>
                          </a:solidFill>
                          <a:latin typeface="Source Sans Pro"/>
                        </a:rPr>
                        <a:t>Nilai (Rp)</a:t>
                      </a:r>
                    </a:p>
                  </a:txBody>
                  <a:tcPr anchor="ctr" marL="73152" marR="73152">
                    <a:solidFill>
                      <a:srgbClr val="0F2B46"/>
                    </a:solidFill>
                  </a:tcPr>
                </a:tc>
                <a:tc>
                  <a:txBody>
                    <a:bodyPr/>
                    <a:lstStyle/>
                    <a:p>
                      <a:r>
                        <a:rPr sz="1100" b="1">
                          <a:solidFill>
                            <a:srgbClr val="FFFFFF"/>
                          </a:solidFill>
                          <a:latin typeface="Source Sans Pro"/>
                        </a:rPr>
                        <a:t>Cicilan/bulan (Rp)</a:t>
                      </a:r>
                    </a:p>
                  </a:txBody>
                  <a:tcPr anchor="ctr" marL="73152" marR="73152">
                    <a:solidFill>
                      <a:srgbClr val="0F2B46"/>
                    </a:solidFill>
                  </a:tcPr>
                </a:tc>
                <a:tc>
                  <a:txBody>
                    <a:bodyPr/>
                    <a:lstStyle/>
                    <a:p>
                      <a:r>
                        <a:rPr sz="1100" b="1">
                          <a:solidFill>
                            <a:srgbClr val="FFFFFF"/>
                          </a:solidFill>
                          <a:latin typeface="Source Sans Pro"/>
                        </a:rPr>
                        <a:t>Sifat</a:t>
                      </a:r>
                    </a:p>
                  </a:txBody>
                  <a:tcPr anchor="ctr" marL="73152" marR="73152">
                    <a:solidFill>
                      <a:srgbClr val="0F2B46"/>
                    </a:solidFill>
                  </a:tcPr>
                </a:tc>
              </a:tr>
              <a:tr h="384048">
                <a:tc>
                  <a:txBody>
                    <a:bodyPr/>
                    <a:lstStyle/>
                    <a:p>
                      <a:r>
                        <a:rPr sz="1100" b="1">
                          <a:solidFill>
                            <a:srgbClr val="222830"/>
                          </a:solidFill>
                          <a:latin typeface="Source Sans Pro"/>
                        </a:rPr>
                        <a:t>Sisa KPR</a:t>
                      </a:r>
                    </a:p>
                  </a:txBody>
                  <a:tcPr anchor="ctr" marL="73152" marR="73152" marT="27432" marB="27432">
                    <a:solidFill>
                      <a:srgbClr val="FFFFFF"/>
                    </a:solidFill>
                  </a:tcPr>
                </a:tc>
                <a:tc>
                  <a:txBody>
                    <a:bodyPr/>
                    <a:lstStyle/>
                    <a:p>
                      <a:r>
                        <a:rPr sz="1100" b="0">
                          <a:solidFill>
                            <a:srgbClr val="222830"/>
                          </a:solidFill>
                          <a:latin typeface="Source Sans Pro"/>
                        </a:rPr>
                        <a:t>540.000.000</a:t>
                      </a:r>
                    </a:p>
                  </a:txBody>
                  <a:tcPr anchor="ctr" marL="73152" marR="73152" marT="27432" marB="27432">
                    <a:solidFill>
                      <a:srgbClr val="FFFFFF"/>
                    </a:solidFill>
                  </a:tcPr>
                </a:tc>
                <a:tc>
                  <a:txBody>
                    <a:bodyPr/>
                    <a:lstStyle/>
                    <a:p>
                      <a:r>
                        <a:rPr sz="1100" b="0">
                          <a:solidFill>
                            <a:srgbClr val="222830"/>
                          </a:solidFill>
                          <a:latin typeface="Source Sans Pro"/>
                        </a:rPr>
                        <a:t>6.100.000</a:t>
                      </a:r>
                    </a:p>
                  </a:txBody>
                  <a:tcPr anchor="ctr" marL="73152" marR="73152" marT="27432" marB="27432">
                    <a:solidFill>
                      <a:srgbClr val="FFFFFF"/>
                    </a:solidFill>
                  </a:tcPr>
                </a:tc>
                <a:tc>
                  <a:txBody>
                    <a:bodyPr/>
                    <a:lstStyle/>
                    <a:p>
                      <a:r>
                        <a:rPr sz="1100" b="0">
                          <a:solidFill>
                            <a:srgbClr val="222830"/>
                          </a:solidFill>
                          <a:latin typeface="Source Sans Pro"/>
                        </a:rPr>
                        <a:t>Jangka panjang</a:t>
                      </a:r>
                    </a:p>
                  </a:txBody>
                  <a:tcPr anchor="ctr" marL="73152" marR="73152" marT="27432" marB="27432">
                    <a:solidFill>
                      <a:srgbClr val="FFFFFF"/>
                    </a:solidFill>
                  </a:tcPr>
                </a:tc>
              </a:tr>
              <a:tr h="384048">
                <a:tc>
                  <a:txBody>
                    <a:bodyPr/>
                    <a:lstStyle/>
                    <a:p>
                      <a:r>
                        <a:rPr sz="1100" b="1">
                          <a:solidFill>
                            <a:srgbClr val="222830"/>
                          </a:solidFill>
                          <a:latin typeface="Source Sans Pro"/>
                        </a:rPr>
                        <a:t>Kredit mobil</a:t>
                      </a:r>
                    </a:p>
                  </a:txBody>
                  <a:tcPr anchor="ctr" marL="73152" marR="73152" marT="27432" marB="27432">
                    <a:solidFill>
                      <a:srgbClr val="F1F4F8"/>
                    </a:solidFill>
                  </a:tcPr>
                </a:tc>
                <a:tc>
                  <a:txBody>
                    <a:bodyPr/>
                    <a:lstStyle/>
                    <a:p>
                      <a:r>
                        <a:rPr sz="1100" b="0">
                          <a:solidFill>
                            <a:srgbClr val="222830"/>
                          </a:solidFill>
                          <a:latin typeface="Source Sans Pro"/>
                        </a:rPr>
                        <a:t>95.000.000</a:t>
                      </a:r>
                    </a:p>
                  </a:txBody>
                  <a:tcPr anchor="ctr" marL="73152" marR="73152" marT="27432" marB="27432">
                    <a:solidFill>
                      <a:srgbClr val="F1F4F8"/>
                    </a:solidFill>
                  </a:tcPr>
                </a:tc>
                <a:tc>
                  <a:txBody>
                    <a:bodyPr/>
                    <a:lstStyle/>
                    <a:p>
                      <a:r>
                        <a:rPr sz="1100" b="0">
                          <a:solidFill>
                            <a:srgbClr val="222830"/>
                          </a:solidFill>
                          <a:latin typeface="Source Sans Pro"/>
                        </a:rPr>
                        <a:t>4.200.000</a:t>
                      </a:r>
                    </a:p>
                  </a:txBody>
                  <a:tcPr anchor="ctr" marL="73152" marR="73152" marT="27432" marB="27432">
                    <a:solidFill>
                      <a:srgbClr val="F1F4F8"/>
                    </a:solidFill>
                  </a:tcPr>
                </a:tc>
                <a:tc>
                  <a:txBody>
                    <a:bodyPr/>
                    <a:lstStyle/>
                    <a:p>
                      <a:r>
                        <a:rPr sz="1100" b="0">
                          <a:solidFill>
                            <a:srgbClr val="222830"/>
                          </a:solidFill>
                          <a:latin typeface="Source Sans Pro"/>
                        </a:rPr>
                        <a:t>Konsumtif</a:t>
                      </a:r>
                    </a:p>
                  </a:txBody>
                  <a:tcPr anchor="ctr" marL="73152" marR="73152" marT="27432" marB="27432">
                    <a:solidFill>
                      <a:srgbClr val="F1F4F8"/>
                    </a:solidFill>
                  </a:tcPr>
                </a:tc>
              </a:tr>
              <a:tr h="384048">
                <a:tc>
                  <a:txBody>
                    <a:bodyPr/>
                    <a:lstStyle/>
                    <a:p>
                      <a:r>
                        <a:rPr sz="1100" b="1">
                          <a:solidFill>
                            <a:srgbClr val="222830"/>
                          </a:solidFill>
                          <a:latin typeface="Source Sans Pro"/>
                        </a:rPr>
                        <a:t>Kartu kredit</a:t>
                      </a:r>
                    </a:p>
                  </a:txBody>
                  <a:tcPr anchor="ctr" marL="73152" marR="73152" marT="27432" marB="27432">
                    <a:solidFill>
                      <a:srgbClr val="FFFFFF"/>
                    </a:solidFill>
                  </a:tcPr>
                </a:tc>
                <a:tc>
                  <a:txBody>
                    <a:bodyPr/>
                    <a:lstStyle/>
                    <a:p>
                      <a:r>
                        <a:rPr sz="1100" b="0">
                          <a:solidFill>
                            <a:srgbClr val="222830"/>
                          </a:solidFill>
                          <a:latin typeface="Source Sans Pro"/>
                        </a:rPr>
                        <a:t>32.000.000</a:t>
                      </a:r>
                    </a:p>
                  </a:txBody>
                  <a:tcPr anchor="ctr" marL="73152" marR="73152" marT="27432" marB="27432">
                    <a:solidFill>
                      <a:srgbClr val="FFFFFF"/>
                    </a:solidFill>
                  </a:tcPr>
                </a:tc>
                <a:tc>
                  <a:txBody>
                    <a:bodyPr/>
                    <a:lstStyle/>
                    <a:p>
                      <a:r>
                        <a:rPr sz="1100" b="0">
                          <a:solidFill>
                            <a:srgbClr val="222830"/>
                          </a:solidFill>
                          <a:latin typeface="Source Sans Pro"/>
                        </a:rPr>
                        <a:t>2.400.000</a:t>
                      </a:r>
                    </a:p>
                  </a:txBody>
                  <a:tcPr anchor="ctr" marL="73152" marR="73152" marT="27432" marB="27432">
                    <a:solidFill>
                      <a:srgbClr val="FFFFFF"/>
                    </a:solidFill>
                  </a:tcPr>
                </a:tc>
                <a:tc>
                  <a:txBody>
                    <a:bodyPr/>
                    <a:lstStyle/>
                    <a:p>
                      <a:r>
                        <a:rPr sz="1100" b="0">
                          <a:solidFill>
                            <a:srgbClr val="222830"/>
                          </a:solidFill>
                          <a:latin typeface="Source Sans Pro"/>
                        </a:rPr>
                        <a:t>Konsumtif</a:t>
                      </a:r>
                    </a:p>
                  </a:txBody>
                  <a:tcPr anchor="ctr" marL="73152" marR="73152" marT="27432" marB="27432">
                    <a:solidFill>
                      <a:srgbClr val="FFFFFF"/>
                    </a:solidFill>
                  </a:tcPr>
                </a:tc>
              </a:tr>
              <a:tr h="384048">
                <a:tc>
                  <a:txBody>
                    <a:bodyPr/>
                    <a:lstStyle/>
                    <a:p>
                      <a:r>
                        <a:rPr sz="1100" b="1">
                          <a:solidFill>
                            <a:srgbClr val="222830"/>
                          </a:solidFill>
                          <a:latin typeface="Source Sans Pro"/>
                        </a:rPr>
                        <a:t>Pinjaman daring</a:t>
                      </a:r>
                    </a:p>
                  </a:txBody>
                  <a:tcPr anchor="ctr" marL="73152" marR="73152" marT="27432" marB="27432">
                    <a:solidFill>
                      <a:srgbClr val="F1F4F8"/>
                    </a:solidFill>
                  </a:tcPr>
                </a:tc>
                <a:tc>
                  <a:txBody>
                    <a:bodyPr/>
                    <a:lstStyle/>
                    <a:p>
                      <a:r>
                        <a:rPr sz="1100" b="0">
                          <a:solidFill>
                            <a:srgbClr val="222830"/>
                          </a:solidFill>
                          <a:latin typeface="Source Sans Pro"/>
                        </a:rPr>
                        <a:t>11.000.000</a:t>
                      </a:r>
                    </a:p>
                  </a:txBody>
                  <a:tcPr anchor="ctr" marL="73152" marR="73152" marT="27432" marB="27432">
                    <a:solidFill>
                      <a:srgbClr val="F1F4F8"/>
                    </a:solidFill>
                  </a:tcPr>
                </a:tc>
                <a:tc>
                  <a:txBody>
                    <a:bodyPr/>
                    <a:lstStyle/>
                    <a:p>
                      <a:r>
                        <a:rPr sz="1100" b="0">
                          <a:solidFill>
                            <a:srgbClr val="222830"/>
                          </a:solidFill>
                          <a:latin typeface="Source Sans Pro"/>
                        </a:rPr>
                        <a:t>1.300.000</a:t>
                      </a:r>
                    </a:p>
                  </a:txBody>
                  <a:tcPr anchor="ctr" marL="73152" marR="73152" marT="27432" marB="27432">
                    <a:solidFill>
                      <a:srgbClr val="F1F4F8"/>
                    </a:solidFill>
                  </a:tcPr>
                </a:tc>
                <a:tc>
                  <a:txBody>
                    <a:bodyPr/>
                    <a:lstStyle/>
                    <a:p>
                      <a:r>
                        <a:rPr sz="1100" b="0">
                          <a:solidFill>
                            <a:srgbClr val="222830"/>
                          </a:solidFill>
                          <a:latin typeface="Source Sans Pro"/>
                        </a:rPr>
                        <a:t>Konsumtif</a:t>
                      </a:r>
                    </a:p>
                  </a:txBody>
                  <a:tcPr anchor="ctr" marL="73152" marR="73152" marT="27432" marB="27432">
                    <a:solidFill>
                      <a:srgbClr val="F1F4F8"/>
                    </a:solidFill>
                  </a:tcPr>
                </a:tc>
              </a:tr>
              <a:tr h="384048">
                <a:tc>
                  <a:txBody>
                    <a:bodyPr/>
                    <a:lstStyle/>
                    <a:p>
                      <a:r>
                        <a:rPr sz="1100" b="1">
                          <a:solidFill>
                            <a:srgbClr val="222830"/>
                          </a:solidFill>
                          <a:latin typeface="Source Sans Pro"/>
                        </a:rPr>
                        <a:t>**Total**</a:t>
                      </a:r>
                    </a:p>
                  </a:txBody>
                  <a:tcPr anchor="ctr" marL="73152" marR="73152" marT="27432" marB="27432">
                    <a:solidFill>
                      <a:srgbClr val="FFFFFF"/>
                    </a:solidFill>
                  </a:tcPr>
                </a:tc>
                <a:tc>
                  <a:txBody>
                    <a:bodyPr/>
                    <a:lstStyle/>
                    <a:p>
                      <a:r>
                        <a:rPr sz="1100" b="0">
                          <a:solidFill>
                            <a:srgbClr val="222830"/>
                          </a:solidFill>
                          <a:latin typeface="Source Sans Pro"/>
                        </a:rPr>
                        <a:t>**678.000.000**</a:t>
                      </a:r>
                    </a:p>
                  </a:txBody>
                  <a:tcPr anchor="ctr" marL="73152" marR="73152" marT="27432" marB="27432">
                    <a:solidFill>
                      <a:srgbClr val="FFFFFF"/>
                    </a:solidFill>
                  </a:tcPr>
                </a:tc>
                <a:tc>
                  <a:txBody>
                    <a:bodyPr/>
                    <a:lstStyle/>
                    <a:p>
                      <a:r>
                        <a:rPr sz="1100" b="0">
                          <a:solidFill>
                            <a:srgbClr val="222830"/>
                          </a:solidFill>
                          <a:latin typeface="Source Sans Pro"/>
                        </a:rPr>
                        <a:t>**14.000.000**</a:t>
                      </a:r>
                    </a:p>
                  </a:txBody>
                  <a:tcPr anchor="ctr" marL="73152" marR="73152" marT="27432" marB="27432">
                    <a:solidFill>
                      <a:srgbClr val="FFFFFF"/>
                    </a:solidFill>
                  </a:tcPr>
                </a:tc>
                <a:tc>
                  <a:txBody>
                    <a:bodyPr/>
                    <a:lstStyle/>
                    <a:p>
                      <a:r>
                        <a:rPr sz="1100" b="0">
                          <a:solidFill>
                            <a:srgbClr val="222830"/>
                          </a:solidFill>
                          <a:latin typeface="Source Sans Pro"/>
                        </a:rPr>
                        <a:t> </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2127443"/>
                <a:gridCol w="2127443"/>
                <a:gridCol w="2127443"/>
                <a:gridCol w="2127443"/>
                <a:gridCol w="2127443"/>
              </a:tblGrid>
              <a:tr h="384048">
                <a:tc>
                  <a:txBody>
                    <a:bodyPr/>
                    <a:lstStyle/>
                    <a:p>
                      <a:r>
                        <a:rPr sz="1100" b="1">
                          <a:solidFill>
                            <a:srgbClr val="FFFFFF"/>
                          </a:solidFill>
                          <a:latin typeface="Source Sans Pro"/>
                        </a:rPr>
                        <a:t>Rasio</a:t>
                      </a:r>
                    </a:p>
                  </a:txBody>
                  <a:tcPr anchor="ctr" marL="73152" marR="73152">
                    <a:solidFill>
                      <a:srgbClr val="0F2B46"/>
                    </a:solidFill>
                  </a:tcPr>
                </a:tc>
                <a:tc>
                  <a:txBody>
                    <a:bodyPr/>
                    <a:lstStyle/>
                    <a:p>
                      <a:r>
                        <a:rPr sz="1100" b="1">
                          <a:solidFill>
                            <a:srgbClr val="FFFFFF"/>
                          </a:solidFill>
                          <a:latin typeface="Source Sans Pro"/>
                        </a:rPr>
                        <a:t>Perhitungan</a:t>
                      </a:r>
                    </a:p>
                  </a:txBody>
                  <a:tcPr anchor="ctr" marL="73152" marR="73152">
                    <a:solidFill>
                      <a:srgbClr val="0F2B46"/>
                    </a:solidFill>
                  </a:tcPr>
                </a:tc>
                <a:tc>
                  <a:txBody>
                    <a:bodyPr/>
                    <a:lstStyle/>
                    <a:p>
                      <a:r>
                        <a:rPr sz="1100" b="1">
                          <a:solidFill>
                            <a:srgbClr val="FFFFFF"/>
                          </a:solidFill>
                          <a:latin typeface="Source Sans Pro"/>
                        </a:rPr>
                        <a:t>Hasil</a:t>
                      </a:r>
                    </a:p>
                  </a:txBody>
                  <a:tcPr anchor="ctr" marL="73152" marR="73152">
                    <a:solidFill>
                      <a:srgbClr val="0F2B46"/>
                    </a:solidFill>
                  </a:tcPr>
                </a:tc>
                <a:tc>
                  <a:txBody>
                    <a:bodyPr/>
                    <a:lstStyle/>
                    <a:p>
                      <a:r>
                        <a:rPr sz="1100" b="1">
                          <a:solidFill>
                            <a:srgbClr val="FFFFFF"/>
                          </a:solidFill>
                          <a:latin typeface="Source Sans Pro"/>
                        </a:rPr>
                        <a:t>Ambang</a:t>
                      </a:r>
                    </a:p>
                  </a:txBody>
                  <a:tcPr anchor="ctr" marL="73152" marR="73152">
                    <a:solidFill>
                      <a:srgbClr val="0F2B46"/>
                    </a:solidFill>
                  </a:tcPr>
                </a:tc>
                <a:tc>
                  <a:txBody>
                    <a:bodyPr/>
                    <a:lstStyle/>
                    <a:p>
                      <a:r>
                        <a:rPr sz="1100" b="1">
                          <a:solidFill>
                            <a:srgbClr val="FFFFFF"/>
                          </a:solidFill>
                          <a:latin typeface="Source Sans Pro"/>
                        </a:rPr>
                        <a:t>Status</a:t>
                      </a:r>
                    </a:p>
                  </a:txBody>
                  <a:tcPr anchor="ctr" marL="73152" marR="73152">
                    <a:solidFill>
                      <a:srgbClr val="0F2B46"/>
                    </a:solidFill>
                  </a:tcPr>
                </a:tc>
              </a:tr>
              <a:tr h="384048">
                <a:tc>
                  <a:txBody>
                    <a:bodyPr/>
                    <a:lstStyle/>
                    <a:p>
                      <a:r>
                        <a:rPr sz="1100" b="0">
                          <a:solidFill>
                            <a:srgbClr val="222830"/>
                          </a:solidFill>
                          <a:latin typeface="Source Sans Pro"/>
                        </a:rPr>
                        <a:t>R1 Likuiditas</a:t>
                      </a:r>
                    </a:p>
                  </a:txBody>
                  <a:tcPr anchor="ctr" marL="73152" marR="73152" marT="27432" marB="27432">
                    <a:solidFill>
                      <a:srgbClr val="FFFFFF"/>
                    </a:solidFill>
                  </a:tcPr>
                </a:tc>
                <a:tc>
                  <a:txBody>
                    <a:bodyPr/>
                    <a:lstStyle/>
                    <a:p>
                      <a:r>
                        <a:rPr sz="1100" b="0">
                          <a:solidFill>
                            <a:srgbClr val="222830"/>
                          </a:solidFill>
                          <a:latin typeface="Source Sans Pro"/>
                        </a:rPr>
                        <a:t>43.000.000 ÷ 22.500.000</a:t>
                      </a:r>
                    </a:p>
                  </a:txBody>
                  <a:tcPr anchor="ctr" marL="73152" marR="73152" marT="27432" marB="27432">
                    <a:solidFill>
                      <a:srgbClr val="FFFFFF"/>
                    </a:solidFill>
                  </a:tcPr>
                </a:tc>
                <a:tc>
                  <a:txBody>
                    <a:bodyPr/>
                    <a:lstStyle/>
                    <a:p>
                      <a:r>
                        <a:rPr sz="1100" b="0">
                          <a:solidFill>
                            <a:srgbClr val="222830"/>
                          </a:solidFill>
                          <a:latin typeface="Source Sans Pro"/>
                        </a:rPr>
                        <a:t>**1,9 bulan**</a:t>
                      </a:r>
                    </a:p>
                  </a:txBody>
                  <a:tcPr anchor="ctr" marL="73152" marR="73152" marT="27432" marB="27432">
                    <a:solidFill>
                      <a:srgbClr val="FFFFFF"/>
                    </a:solidFill>
                  </a:tcPr>
                </a:tc>
                <a:tc>
                  <a:txBody>
                    <a:bodyPr/>
                    <a:lstStyle/>
                    <a:p>
                      <a:r>
                        <a:rPr sz="1100" b="0">
                          <a:solidFill>
                            <a:srgbClr val="222830"/>
                          </a:solidFill>
                          <a:latin typeface="Source Sans Pro"/>
                        </a:rPr>
                        <a:t>≥ 6</a:t>
                      </a:r>
                    </a:p>
                  </a:txBody>
                  <a:tcPr anchor="ctr" marL="73152" marR="73152" marT="27432" marB="27432">
                    <a:solidFill>
                      <a:srgbClr val="FFFFFF"/>
                    </a:solidFill>
                  </a:tcPr>
                </a:tc>
                <a:tc>
                  <a:txBody>
                    <a:bodyPr/>
                    <a:lstStyle/>
                    <a:p>
                      <a:r>
                        <a:rPr sz="1100" b="0">
                          <a:solidFill>
                            <a:srgbClr val="222830"/>
                          </a:solidFill>
                          <a:latin typeface="Source Sans Pro"/>
                        </a:rPr>
                        <a:t>**Kritis**</a:t>
                      </a:r>
                    </a:p>
                  </a:txBody>
                  <a:tcPr anchor="ctr" marL="73152" marR="73152" marT="27432" marB="27432">
                    <a:solidFill>
                      <a:srgbClr val="FFFFFF"/>
                    </a:solidFill>
                  </a:tcPr>
                </a:tc>
              </a:tr>
              <a:tr h="384048">
                <a:tc>
                  <a:txBody>
                    <a:bodyPr/>
                    <a:lstStyle/>
                    <a:p>
                      <a:r>
                        <a:rPr sz="1100" b="0">
                          <a:solidFill>
                            <a:srgbClr val="222830"/>
                          </a:solidFill>
                          <a:latin typeface="Source Sans Pro"/>
                        </a:rPr>
                        <a:t>R2 Utang/aset</a:t>
                      </a:r>
                    </a:p>
                  </a:txBody>
                  <a:tcPr anchor="ctr" marL="73152" marR="73152" marT="27432" marB="27432">
                    <a:solidFill>
                      <a:srgbClr val="F1F4F8"/>
                    </a:solidFill>
                  </a:tcPr>
                </a:tc>
                <a:tc>
                  <a:txBody>
                    <a:bodyPr/>
                    <a:lstStyle/>
                    <a:p>
                      <a:r>
                        <a:rPr sz="1100" b="0">
                          <a:solidFill>
                            <a:srgbClr val="222830"/>
                          </a:solidFill>
                          <a:latin typeface="Source Sans Pro"/>
                        </a:rPr>
                        <a:t>678 ÷ 1.640</a:t>
                      </a:r>
                    </a:p>
                  </a:txBody>
                  <a:tcPr anchor="ctr" marL="73152" marR="73152" marT="27432" marB="27432">
                    <a:solidFill>
                      <a:srgbClr val="F1F4F8"/>
                    </a:solidFill>
                  </a:tcPr>
                </a:tc>
                <a:tc>
                  <a:txBody>
                    <a:bodyPr/>
                    <a:lstStyle/>
                    <a:p>
                      <a:r>
                        <a:rPr sz="1100" b="0">
                          <a:solidFill>
                            <a:srgbClr val="222830"/>
                          </a:solidFill>
                          <a:latin typeface="Source Sans Pro"/>
                        </a:rPr>
                        <a:t>**41,3%**</a:t>
                      </a:r>
                    </a:p>
                  </a:txBody>
                  <a:tcPr anchor="ctr" marL="73152" marR="73152" marT="27432" marB="27432">
                    <a:solidFill>
                      <a:srgbClr val="F1F4F8"/>
                    </a:solidFill>
                  </a:tcPr>
                </a:tc>
                <a:tc>
                  <a:txBody>
                    <a:bodyPr/>
                    <a:lstStyle/>
                    <a:p>
                      <a:r>
                        <a:rPr sz="1100" b="0">
                          <a:solidFill>
                            <a:srgbClr val="222830"/>
                          </a:solidFill>
                          <a:latin typeface="Source Sans Pro"/>
                        </a:rPr>
                        <a:t>≤ 50%</a:t>
                      </a:r>
                    </a:p>
                  </a:txBody>
                  <a:tcPr anchor="ctr" marL="73152" marR="73152" marT="27432" marB="27432">
                    <a:solidFill>
                      <a:srgbClr val="F1F4F8"/>
                    </a:solidFill>
                  </a:tcPr>
                </a:tc>
                <a:tc>
                  <a:txBody>
                    <a:bodyPr/>
                    <a:lstStyle/>
                    <a:p>
                      <a:r>
                        <a:rPr sz="1100" b="0">
                          <a:solidFill>
                            <a:srgbClr val="222830"/>
                          </a:solidFill>
                          <a:latin typeface="Source Sans Pro"/>
                        </a:rPr>
                        <a:t>Sehat</a:t>
                      </a:r>
                    </a:p>
                  </a:txBody>
                  <a:tcPr anchor="ctr" marL="73152" marR="73152" marT="27432" marB="27432">
                    <a:solidFill>
                      <a:srgbClr val="F1F4F8"/>
                    </a:solidFill>
                  </a:tcPr>
                </a:tc>
              </a:tr>
              <a:tr h="384048">
                <a:tc>
                  <a:txBody>
                    <a:bodyPr/>
                    <a:lstStyle/>
                    <a:p>
                      <a:r>
                        <a:rPr sz="1100" b="0">
                          <a:solidFill>
                            <a:srgbClr val="222830"/>
                          </a:solidFill>
                          <a:latin typeface="Source Sans Pro"/>
                        </a:rPr>
                        <a:t>R3 Cicilan/pendapatan</a:t>
                      </a:r>
                    </a:p>
                  </a:txBody>
                  <a:tcPr anchor="ctr" marL="73152" marR="73152" marT="27432" marB="27432">
                    <a:solidFill>
                      <a:srgbClr val="FFFFFF"/>
                    </a:solidFill>
                  </a:tcPr>
                </a:tc>
                <a:tc>
                  <a:txBody>
                    <a:bodyPr/>
                    <a:lstStyle/>
                    <a:p>
                      <a:r>
                        <a:rPr sz="1100" b="0">
                          <a:solidFill>
                            <a:srgbClr val="222830"/>
                          </a:solidFill>
                          <a:latin typeface="Source Sans Pro"/>
                        </a:rPr>
                        <a:t>14,0 ÷ 28,0</a:t>
                      </a:r>
                    </a:p>
                  </a:txBody>
                  <a:tcPr anchor="ctr" marL="73152" marR="73152" marT="27432" marB="27432">
                    <a:solidFill>
                      <a:srgbClr val="FFFFFF"/>
                    </a:solidFill>
                  </a:tcPr>
                </a:tc>
                <a:tc>
                  <a:txBody>
                    <a:bodyPr/>
                    <a:lstStyle/>
                    <a:p>
                      <a:r>
                        <a:rPr sz="1100" b="0">
                          <a:solidFill>
                            <a:srgbClr val="222830"/>
                          </a:solidFill>
                          <a:latin typeface="Source Sans Pro"/>
                        </a:rPr>
                        <a:t>**50,0%**</a:t>
                      </a:r>
                    </a:p>
                  </a:txBody>
                  <a:tcPr anchor="ctr" marL="73152" marR="73152" marT="27432" marB="27432">
                    <a:solidFill>
                      <a:srgbClr val="FFFFFF"/>
                    </a:solidFill>
                  </a:tcPr>
                </a:tc>
                <a:tc>
                  <a:txBody>
                    <a:bodyPr/>
                    <a:lstStyle/>
                    <a:p>
                      <a:r>
                        <a:rPr sz="1100" b="0">
                          <a:solidFill>
                            <a:srgbClr val="222830"/>
                          </a:solidFill>
                          <a:latin typeface="Source Sans Pro"/>
                        </a:rPr>
                        <a:t>≤ 35%</a:t>
                      </a:r>
                    </a:p>
                  </a:txBody>
                  <a:tcPr anchor="ctr" marL="73152" marR="73152" marT="27432" marB="27432">
                    <a:solidFill>
                      <a:srgbClr val="FFFFFF"/>
                    </a:solidFill>
                  </a:tcPr>
                </a:tc>
                <a:tc>
                  <a:txBody>
                    <a:bodyPr/>
                    <a:lstStyle/>
                    <a:p>
                      <a:r>
                        <a:rPr sz="1100" b="0">
                          <a:solidFill>
                            <a:srgbClr val="222830"/>
                          </a:solidFill>
                          <a:latin typeface="Source Sans Pro"/>
                        </a:rPr>
                        <a:t>**Kritis**</a:t>
                      </a:r>
                    </a:p>
                  </a:txBody>
                  <a:tcPr anchor="ctr" marL="73152" marR="73152" marT="27432" marB="27432">
                    <a:solidFill>
                      <a:srgbClr val="FFFFFF"/>
                    </a:solidFill>
                  </a:tcPr>
                </a:tc>
              </a:tr>
              <a:tr h="384048">
                <a:tc>
                  <a:txBody>
                    <a:bodyPr/>
                    <a:lstStyle/>
                    <a:p>
                      <a:r>
                        <a:rPr sz="1100" b="0">
                          <a:solidFill>
                            <a:srgbClr val="222830"/>
                          </a:solidFill>
                          <a:latin typeface="Source Sans Pro"/>
                        </a:rPr>
                        <a:t>R4 Cicilan konsumtif</a:t>
                      </a:r>
                    </a:p>
                  </a:txBody>
                  <a:tcPr anchor="ctr" marL="73152" marR="73152" marT="27432" marB="27432">
                    <a:solidFill>
                      <a:srgbClr val="F1F4F8"/>
                    </a:solidFill>
                  </a:tcPr>
                </a:tc>
                <a:tc>
                  <a:txBody>
                    <a:bodyPr/>
                    <a:lstStyle/>
                    <a:p>
                      <a:r>
                        <a:rPr sz="1100" b="0">
                          <a:solidFill>
                            <a:srgbClr val="222830"/>
                          </a:solidFill>
                          <a:latin typeface="Source Sans Pro"/>
                        </a:rPr>
                        <a:t>7,9 ÷ 28,0</a:t>
                      </a:r>
                    </a:p>
                  </a:txBody>
                  <a:tcPr anchor="ctr" marL="73152" marR="73152" marT="27432" marB="27432">
                    <a:solidFill>
                      <a:srgbClr val="F1F4F8"/>
                    </a:solidFill>
                  </a:tcPr>
                </a:tc>
                <a:tc>
                  <a:txBody>
                    <a:bodyPr/>
                    <a:lstStyle/>
                    <a:p>
                      <a:r>
                        <a:rPr sz="1100" b="0">
                          <a:solidFill>
                            <a:srgbClr val="222830"/>
                          </a:solidFill>
                          <a:latin typeface="Source Sans Pro"/>
                        </a:rPr>
                        <a:t>**28,2%**</a:t>
                      </a:r>
                    </a:p>
                  </a:txBody>
                  <a:tcPr anchor="ctr" marL="73152" marR="73152" marT="27432" marB="27432">
                    <a:solidFill>
                      <a:srgbClr val="F1F4F8"/>
                    </a:solidFill>
                  </a:tcPr>
                </a:tc>
                <a:tc>
                  <a:txBody>
                    <a:bodyPr/>
                    <a:lstStyle/>
                    <a:p>
                      <a:r>
                        <a:rPr sz="1100" b="0">
                          <a:solidFill>
                            <a:srgbClr val="222830"/>
                          </a:solidFill>
                          <a:latin typeface="Source Sans Pro"/>
                        </a:rPr>
                        <a:t>≤ 10%</a:t>
                      </a:r>
                    </a:p>
                  </a:txBody>
                  <a:tcPr anchor="ctr" marL="73152" marR="73152" marT="27432" marB="27432">
                    <a:solidFill>
                      <a:srgbClr val="F1F4F8"/>
                    </a:solidFill>
                  </a:tcPr>
                </a:tc>
                <a:tc>
                  <a:txBody>
                    <a:bodyPr/>
                    <a:lstStyle/>
                    <a:p>
                      <a:r>
                        <a:rPr sz="1100" b="0">
                          <a:solidFill>
                            <a:srgbClr val="222830"/>
                          </a:solidFill>
                          <a:latin typeface="Source Sans Pro"/>
                        </a:rPr>
                        <a:t>**Kritis**</a:t>
                      </a:r>
                    </a:p>
                  </a:txBody>
                  <a:tcPr anchor="ctr" marL="73152" marR="73152" marT="27432" marB="27432">
                    <a:solidFill>
                      <a:srgbClr val="F1F4F8"/>
                    </a:solidFill>
                  </a:tcPr>
                </a:tc>
              </a:tr>
              <a:tr h="384048">
                <a:tc>
                  <a:txBody>
                    <a:bodyPr/>
                    <a:lstStyle/>
                    <a:p>
                      <a:r>
                        <a:rPr sz="1100" b="0">
                          <a:solidFill>
                            <a:srgbClr val="222830"/>
                          </a:solidFill>
                          <a:latin typeface="Source Sans Pro"/>
                        </a:rPr>
                        <a:t>R5 Tingkat menabung</a:t>
                      </a:r>
                    </a:p>
                  </a:txBody>
                  <a:tcPr anchor="ctr" marL="73152" marR="73152" marT="27432" marB="27432">
                    <a:solidFill>
                      <a:srgbClr val="FFFFFF"/>
                    </a:solidFill>
                  </a:tcPr>
                </a:tc>
                <a:tc>
                  <a:txBody>
                    <a:bodyPr/>
                    <a:lstStyle/>
                    <a:p>
                      <a:r>
                        <a:rPr sz="1100" b="0">
                          <a:solidFill>
                            <a:srgbClr val="222830"/>
                          </a:solidFill>
                          <a:latin typeface="Source Sans Pro"/>
                        </a:rPr>
                        <a:t>(28,0 − 22,5) ÷ 28,0</a:t>
                      </a:r>
                    </a:p>
                  </a:txBody>
                  <a:tcPr anchor="ctr" marL="73152" marR="73152" marT="27432" marB="27432">
                    <a:solidFill>
                      <a:srgbClr val="FFFFFF"/>
                    </a:solidFill>
                  </a:tcPr>
                </a:tc>
                <a:tc>
                  <a:txBody>
                    <a:bodyPr/>
                    <a:lstStyle/>
                    <a:p>
                      <a:r>
                        <a:rPr sz="1100" b="0">
                          <a:solidFill>
                            <a:srgbClr val="222830"/>
                          </a:solidFill>
                          <a:latin typeface="Source Sans Pro"/>
                        </a:rPr>
                        <a:t>**19,6%**</a:t>
                      </a:r>
                    </a:p>
                  </a:txBody>
                  <a:tcPr anchor="ctr" marL="73152" marR="73152" marT="27432" marB="27432">
                    <a:solidFill>
                      <a:srgbClr val="FFFFFF"/>
                    </a:solidFill>
                  </a:tcPr>
                </a:tc>
                <a:tc>
                  <a:txBody>
                    <a:bodyPr/>
                    <a:lstStyle/>
                    <a:p>
                      <a:r>
                        <a:rPr sz="1100" b="0">
                          <a:solidFill>
                            <a:srgbClr val="222830"/>
                          </a:solidFill>
                          <a:latin typeface="Source Sans Pro"/>
                        </a:rPr>
                        <a:t>≥ 20%</a:t>
                      </a:r>
                    </a:p>
                  </a:txBody>
                  <a:tcPr anchor="ctr" marL="73152" marR="73152" marT="27432" marB="27432">
                    <a:solidFill>
                      <a:srgbClr val="FFFFFF"/>
                    </a:solidFill>
                  </a:tcPr>
                </a:tc>
                <a:tc>
                  <a:txBody>
                    <a:bodyPr/>
                    <a:lstStyle/>
                    <a:p>
                      <a:r>
                        <a:rPr sz="1100" b="0">
                          <a:solidFill>
                            <a:srgbClr val="222830"/>
                          </a:solidFill>
                          <a:latin typeface="Source Sans Pro"/>
                        </a:rPr>
                        <a:t>Batas</a:t>
                      </a:r>
                    </a:p>
                  </a:txBody>
                  <a:tcPr anchor="ctr" marL="73152" marR="73152" marT="27432" marB="27432">
                    <a:solidFill>
                      <a:srgbClr val="FFFFFF"/>
                    </a:solidFill>
                  </a:tcPr>
                </a:tc>
              </a:tr>
              <a:tr h="384048">
                <a:tc>
                  <a:txBody>
                    <a:bodyPr/>
                    <a:lstStyle/>
                    <a:p>
                      <a:r>
                        <a:rPr sz="1100" b="0">
                          <a:solidFill>
                            <a:srgbClr val="222830"/>
                          </a:solidFill>
                          <a:latin typeface="Source Sans Pro"/>
                        </a:rPr>
                        <a:t>R6 Aset produktif</a:t>
                      </a:r>
                    </a:p>
                  </a:txBody>
                  <a:tcPr anchor="ctr" marL="73152" marR="73152" marT="27432" marB="27432">
                    <a:solidFill>
                      <a:srgbClr val="F1F4F8"/>
                    </a:solidFill>
                  </a:tcPr>
                </a:tc>
                <a:tc>
                  <a:txBody>
                    <a:bodyPr/>
                    <a:lstStyle/>
                    <a:p>
                      <a:r>
                        <a:rPr sz="1100" b="0">
                          <a:solidFill>
                            <a:srgbClr val="222830"/>
                          </a:solidFill>
                          <a:latin typeface="Source Sans Pro"/>
                        </a:rPr>
                        <a:t>115 ÷ 1.640</a:t>
                      </a:r>
                    </a:p>
                  </a:txBody>
                  <a:tcPr anchor="ctr" marL="73152" marR="73152" marT="27432" marB="27432">
                    <a:solidFill>
                      <a:srgbClr val="F1F4F8"/>
                    </a:solidFill>
                  </a:tcPr>
                </a:tc>
                <a:tc>
                  <a:txBody>
                    <a:bodyPr/>
                    <a:lstStyle/>
                    <a:p>
                      <a:r>
                        <a:rPr sz="1100" b="0">
                          <a:solidFill>
                            <a:srgbClr val="222830"/>
                          </a:solidFill>
                          <a:latin typeface="Source Sans Pro"/>
                        </a:rPr>
                        <a:t>**7,0%**</a:t>
                      </a:r>
                    </a:p>
                  </a:txBody>
                  <a:tcPr anchor="ctr" marL="73152" marR="73152" marT="27432" marB="27432">
                    <a:solidFill>
                      <a:srgbClr val="F1F4F8"/>
                    </a:solidFill>
                  </a:tcPr>
                </a:tc>
                <a:tc>
                  <a:txBody>
                    <a:bodyPr/>
                    <a:lstStyle/>
                    <a:p>
                      <a:r>
                        <a:rPr sz="1100" b="0">
                          <a:solidFill>
                            <a:srgbClr val="222830"/>
                          </a:solidFill>
                          <a:latin typeface="Source Sans Pro"/>
                        </a:rPr>
                        <a:t>≥ 50% @40</a:t>
                      </a:r>
                    </a:p>
                  </a:txBody>
                  <a:tcPr anchor="ctr" marL="73152" marR="73152" marT="27432" marB="27432">
                    <a:solidFill>
                      <a:srgbClr val="F1F4F8"/>
                    </a:solidFill>
                  </a:tcPr>
                </a:tc>
                <a:tc>
                  <a:txBody>
                    <a:bodyPr/>
                    <a:lstStyle/>
                    <a:p>
                      <a:r>
                        <a:rPr sz="1100" b="0">
                          <a:solidFill>
                            <a:srgbClr val="222830"/>
                          </a:solidFill>
                          <a:latin typeface="Source Sans Pro"/>
                        </a:rPr>
                        <a:t>**Kritis**</a:t>
                      </a:r>
                    </a:p>
                  </a:txBody>
                  <a:tcPr anchor="ctr" marL="73152" marR="73152" marT="27432" marB="27432">
                    <a:solidFill>
                      <a:srgbClr val="F1F4F8"/>
                    </a:solidFill>
                  </a:tcPr>
                </a:tc>
              </a:tr>
              <a:tr h="384048">
                <a:tc>
                  <a:txBody>
                    <a:bodyPr/>
                    <a:lstStyle/>
                    <a:p>
                      <a:r>
                        <a:rPr sz="1100" b="0">
                          <a:solidFill>
                            <a:srgbClr val="222830"/>
                          </a:solidFill>
                          <a:latin typeface="Source Sans Pro"/>
                        </a:rPr>
                        <a:t>R7 Kemandirian</a:t>
                      </a:r>
                    </a:p>
                  </a:txBody>
                  <a:tcPr anchor="ctr" marL="73152" marR="73152" marT="27432" marB="27432">
                    <a:solidFill>
                      <a:srgbClr val="FFFFFF"/>
                    </a:solidFill>
                  </a:tcPr>
                </a:tc>
                <a:tc>
                  <a:txBody>
                    <a:bodyPr/>
                    <a:lstStyle/>
                    <a:p>
                      <a:r>
                        <a:rPr sz="1100" b="0">
                          <a:solidFill>
                            <a:srgbClr val="222830"/>
                          </a:solidFill>
                          <a:latin typeface="Source Sans Pro"/>
                        </a:rPr>
                        <a:t>± 0 ÷ 22,5</a:t>
                      </a:r>
                    </a:p>
                  </a:txBody>
                  <a:tcPr anchor="ctr" marL="73152" marR="73152" marT="27432" marB="27432">
                    <a:solidFill>
                      <a:srgbClr val="FFFFFF"/>
                    </a:solidFill>
                  </a:tcPr>
                </a:tc>
                <a:tc>
                  <a:txBody>
                    <a:bodyPr/>
                    <a:lstStyle/>
                    <a:p>
                      <a:r>
                        <a:rPr sz="1100" b="0">
                          <a:solidFill>
                            <a:srgbClr val="222830"/>
                          </a:solidFill>
                          <a:latin typeface="Source Sans Pro"/>
                        </a:rPr>
                        <a:t>**≈0%**</a:t>
                      </a:r>
                    </a:p>
                  </a:txBody>
                  <a:tcPr anchor="ctr" marL="73152" marR="73152" marT="27432" marB="27432">
                    <a:solidFill>
                      <a:srgbClr val="FFFFFF"/>
                    </a:solidFill>
                  </a:tcPr>
                </a:tc>
                <a:tc>
                  <a:txBody>
                    <a:bodyPr/>
                    <a:lstStyle/>
                    <a:p>
                      <a:r>
                        <a:rPr sz="1100" b="0">
                          <a:solidFill>
                            <a:srgbClr val="222830"/>
                          </a:solidFill>
                          <a:latin typeface="Source Sans Pro"/>
                        </a:rPr>
                        <a:t>100%</a:t>
                      </a:r>
                    </a:p>
                  </a:txBody>
                  <a:tcPr anchor="ctr" marL="73152" marR="73152" marT="27432" marB="27432">
                    <a:solidFill>
                      <a:srgbClr val="FFFFFF"/>
                    </a:solidFill>
                  </a:tcPr>
                </a:tc>
                <a:tc>
                  <a:txBody>
                    <a:bodyPr/>
                    <a:lstStyle/>
                    <a:p>
                      <a:r>
                        <a:rPr sz="1100" b="0">
                          <a:solidFill>
                            <a:srgbClr val="222830"/>
                          </a:solidFill>
                          <a:latin typeface="Source Sans Pro"/>
                        </a:rPr>
                        <a:t>Awal</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Tahap</a:t>
                      </a:r>
                    </a:p>
                  </a:txBody>
                  <a:tcPr anchor="ctr" marL="73152" marR="73152">
                    <a:solidFill>
                      <a:srgbClr val="0F2B46"/>
                    </a:solidFill>
                  </a:tcPr>
                </a:tc>
                <a:tc>
                  <a:txBody>
                    <a:bodyPr/>
                    <a:lstStyle/>
                    <a:p>
                      <a:r>
                        <a:rPr sz="1100" b="1">
                          <a:solidFill>
                            <a:srgbClr val="FFFFFF"/>
                          </a:solidFill>
                          <a:latin typeface="Source Sans Pro"/>
                        </a:rPr>
                        <a:t>Tindakan</a:t>
                      </a:r>
                    </a:p>
                  </a:txBody>
                  <a:tcPr anchor="ctr" marL="73152" marR="73152">
                    <a:solidFill>
                      <a:srgbClr val="0F2B46"/>
                    </a:solidFill>
                  </a:tcPr>
                </a:tc>
                <a:tc>
                  <a:txBody>
                    <a:bodyPr/>
                    <a:lstStyle/>
                    <a:p>
                      <a:r>
                        <a:rPr sz="1100" b="1">
                          <a:solidFill>
                            <a:srgbClr val="FFFFFF"/>
                          </a:solidFill>
                          <a:latin typeface="Source Sans Pro"/>
                        </a:rPr>
                        <a:t>Target</a:t>
                      </a:r>
                    </a:p>
                  </a:txBody>
                  <a:tcPr anchor="ctr" marL="73152" marR="73152">
                    <a:solidFill>
                      <a:srgbClr val="0F2B46"/>
                    </a:solidFill>
                  </a:tcPr>
                </a:tc>
                <a:tc>
                  <a:txBody>
                    <a:bodyPr/>
                    <a:lstStyle/>
                    <a:p>
                      <a:r>
                        <a:rPr sz="1100" b="1">
                          <a:solidFill>
                            <a:srgbClr val="FFFFFF"/>
                          </a:solidFill>
                          <a:latin typeface="Source Sans Pro"/>
                        </a:rPr>
                        <a:t>Tenggat</a:t>
                      </a:r>
                    </a:p>
                  </a:txBody>
                  <a:tcPr anchor="ctr" marL="73152" marR="73152">
                    <a:solidFill>
                      <a:srgbClr val="0F2B46"/>
                    </a:solidFill>
                  </a:tcPr>
                </a:tc>
              </a:tr>
              <a:tr h="384048">
                <a:tc>
                  <a:txBody>
                    <a:bodyPr/>
                    <a:lstStyle/>
                    <a:p>
                      <a:r>
                        <a:rPr sz="1100" b="1">
                          <a:solidFill>
                            <a:srgbClr val="222830"/>
                          </a:solidFill>
                          <a:latin typeface="Source Sans Pro"/>
                        </a:rPr>
                        <a:t>1</a:t>
                      </a:r>
                    </a:p>
                  </a:txBody>
                  <a:tcPr anchor="ctr" marL="73152" marR="73152" marT="27432" marB="27432">
                    <a:solidFill>
                      <a:srgbClr val="FFFFFF"/>
                    </a:solidFill>
                  </a:tcPr>
                </a:tc>
                <a:tc>
                  <a:txBody>
                    <a:bodyPr/>
                    <a:lstStyle/>
                    <a:p>
                      <a:r>
                        <a:rPr sz="1100" b="0">
                          <a:solidFill>
                            <a:srgbClr val="222830"/>
                          </a:solidFill>
                          <a:latin typeface="Source Sans Pro"/>
                        </a:rPr>
                        <a:t>Hentikan seluruh penambahan investasi baru untuk sementara</a:t>
                      </a:r>
                    </a:p>
                  </a:txBody>
                  <a:tcPr anchor="ctr" marL="73152" marR="73152" marT="27432" marB="27432">
                    <a:solidFill>
                      <a:srgbClr val="FFFFFF"/>
                    </a:solidFill>
                  </a:tcPr>
                </a:tc>
                <a:tc>
                  <a:txBody>
                    <a:bodyPr/>
                    <a:lstStyle/>
                    <a:p>
                      <a:r>
                        <a:rPr sz="1100" b="0">
                          <a:solidFill>
                            <a:srgbClr val="222830"/>
                          </a:solidFill>
                          <a:latin typeface="Source Sans Pro"/>
                        </a:rPr>
                        <a:t>—</a:t>
                      </a:r>
                    </a:p>
                  </a:txBody>
                  <a:tcPr anchor="ctr" marL="73152" marR="73152" marT="27432" marB="27432">
                    <a:solidFill>
                      <a:srgbClr val="FFFFFF"/>
                    </a:solidFill>
                  </a:tcPr>
                </a:tc>
                <a:tc>
                  <a:txBody>
                    <a:bodyPr/>
                    <a:lstStyle/>
                    <a:p>
                      <a:r>
                        <a:rPr sz="1100" b="0">
                          <a:solidFill>
                            <a:srgbClr val="222830"/>
                          </a:solidFill>
                          <a:latin typeface="Source Sans Pro"/>
                        </a:rPr>
                        <a:t>Segera</a:t>
                      </a:r>
                    </a:p>
                  </a:txBody>
                  <a:tcPr anchor="ctr" marL="73152" marR="73152" marT="27432" marB="27432">
                    <a:solidFill>
                      <a:srgbClr val="FFFFFF"/>
                    </a:solidFill>
                  </a:tcPr>
                </a:tc>
              </a:tr>
              <a:tr h="384048">
                <a:tc>
                  <a:txBody>
                    <a:bodyPr/>
                    <a:lstStyle/>
                    <a:p>
                      <a:r>
                        <a:rPr sz="1100" b="1">
                          <a:solidFill>
                            <a:srgbClr val="222830"/>
                          </a:solidFill>
                          <a:latin typeface="Source Sans Pro"/>
                        </a:rPr>
                        <a:t>2</a:t>
                      </a:r>
                    </a:p>
                  </a:txBody>
                  <a:tcPr anchor="ctr" marL="73152" marR="73152" marT="27432" marB="27432">
                    <a:solidFill>
                      <a:srgbClr val="F1F4F8"/>
                    </a:solidFill>
                  </a:tcPr>
                </a:tc>
                <a:tc>
                  <a:txBody>
                    <a:bodyPr/>
                    <a:lstStyle/>
                    <a:p>
                      <a:r>
                        <a:rPr sz="1100" b="0">
                          <a:solidFill>
                            <a:srgbClr val="222830"/>
                          </a:solidFill>
                          <a:latin typeface="Source Sans Pro"/>
                        </a:rPr>
                        <a:t>Lunasi pinjaman daring (bunga tertinggi)</a:t>
                      </a:r>
                    </a:p>
                  </a:txBody>
                  <a:tcPr anchor="ctr" marL="73152" marR="73152" marT="27432" marB="27432">
                    <a:solidFill>
                      <a:srgbClr val="F1F4F8"/>
                    </a:solidFill>
                  </a:tcPr>
                </a:tc>
                <a:tc>
                  <a:txBody>
                    <a:bodyPr/>
                    <a:lstStyle/>
                    <a:p>
                      <a:r>
                        <a:rPr sz="1100" b="0">
                          <a:solidFill>
                            <a:srgbClr val="222830"/>
                          </a:solidFill>
                          <a:latin typeface="Source Sans Pro"/>
                        </a:rPr>
                        <a:t>R4 turun ke 23,5%</a:t>
                      </a:r>
                    </a:p>
                  </a:txBody>
                  <a:tcPr anchor="ctr" marL="73152" marR="73152" marT="27432" marB="27432">
                    <a:solidFill>
                      <a:srgbClr val="F1F4F8"/>
                    </a:solidFill>
                  </a:tcPr>
                </a:tc>
                <a:tc>
                  <a:txBody>
                    <a:bodyPr/>
                    <a:lstStyle/>
                    <a:p>
                      <a:r>
                        <a:rPr sz="1100" b="0">
                          <a:solidFill>
                            <a:srgbClr val="222830"/>
                          </a:solidFill>
                          <a:latin typeface="Source Sans Pro"/>
                        </a:rPr>
                        <a:t>3 bulan</a:t>
                      </a:r>
                    </a:p>
                  </a:txBody>
                  <a:tcPr anchor="ctr" marL="73152" marR="73152" marT="27432" marB="27432">
                    <a:solidFill>
                      <a:srgbClr val="F1F4F8"/>
                    </a:solidFill>
                  </a:tcPr>
                </a:tc>
              </a:tr>
              <a:tr h="384048">
                <a:tc>
                  <a:txBody>
                    <a:bodyPr/>
                    <a:lstStyle/>
                    <a:p>
                      <a:r>
                        <a:rPr sz="1100" b="1">
                          <a:solidFill>
                            <a:srgbClr val="222830"/>
                          </a:solidFill>
                          <a:latin typeface="Source Sans Pro"/>
                        </a:rPr>
                        <a:t>3</a:t>
                      </a:r>
                    </a:p>
                  </a:txBody>
                  <a:tcPr anchor="ctr" marL="73152" marR="73152" marT="27432" marB="27432">
                    <a:solidFill>
                      <a:srgbClr val="FFFFFF"/>
                    </a:solidFill>
                  </a:tcPr>
                </a:tc>
                <a:tc>
                  <a:txBody>
                    <a:bodyPr/>
                    <a:lstStyle/>
                    <a:p>
                      <a:r>
                        <a:rPr sz="1100" b="0">
                          <a:solidFill>
                            <a:srgbClr val="222830"/>
                          </a:solidFill>
                          <a:latin typeface="Source Sans Pro"/>
                        </a:rPr>
                        <a:t>Lunasi kartu kredit dengan metode longsoran</a:t>
                      </a:r>
                    </a:p>
                  </a:txBody>
                  <a:tcPr anchor="ctr" marL="73152" marR="73152" marT="27432" marB="27432">
                    <a:solidFill>
                      <a:srgbClr val="FFFFFF"/>
                    </a:solidFill>
                  </a:tcPr>
                </a:tc>
                <a:tc>
                  <a:txBody>
                    <a:bodyPr/>
                    <a:lstStyle/>
                    <a:p>
                      <a:r>
                        <a:rPr sz="1100" b="0">
                          <a:solidFill>
                            <a:srgbClr val="222830"/>
                          </a:solidFill>
                          <a:latin typeface="Source Sans Pro"/>
                        </a:rPr>
                        <a:t>R4 turun ke 15,0%</a:t>
                      </a:r>
                    </a:p>
                  </a:txBody>
                  <a:tcPr anchor="ctr" marL="73152" marR="73152" marT="27432" marB="27432">
                    <a:solidFill>
                      <a:srgbClr val="FFFFFF"/>
                    </a:solidFill>
                  </a:tcPr>
                </a:tc>
                <a:tc>
                  <a:txBody>
                    <a:bodyPr/>
                    <a:lstStyle/>
                    <a:p>
                      <a:r>
                        <a:rPr sz="1100" b="0">
                          <a:solidFill>
                            <a:srgbClr val="222830"/>
                          </a:solidFill>
                          <a:latin typeface="Source Sans Pro"/>
                        </a:rPr>
                        <a:t>12 bulan</a:t>
                      </a:r>
                    </a:p>
                  </a:txBody>
                  <a:tcPr anchor="ctr" marL="73152" marR="73152" marT="27432" marB="27432">
                    <a:solidFill>
                      <a:srgbClr val="FFFFFF"/>
                    </a:solidFill>
                  </a:tcPr>
                </a:tc>
              </a:tr>
              <a:tr h="384048">
                <a:tc>
                  <a:txBody>
                    <a:bodyPr/>
                    <a:lstStyle/>
                    <a:p>
                      <a:r>
                        <a:rPr sz="1100" b="1">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Bangun dana darurat ke 6 bulan (Rp135 juta)</a:t>
                      </a:r>
                    </a:p>
                  </a:txBody>
                  <a:tcPr anchor="ctr" marL="73152" marR="73152" marT="27432" marB="27432">
                    <a:solidFill>
                      <a:srgbClr val="F1F4F8"/>
                    </a:solidFill>
                  </a:tcPr>
                </a:tc>
                <a:tc>
                  <a:txBody>
                    <a:bodyPr/>
                    <a:lstStyle/>
                    <a:p>
                      <a:r>
                        <a:rPr sz="1100" b="0">
                          <a:solidFill>
                            <a:srgbClr val="222830"/>
                          </a:solidFill>
                          <a:latin typeface="Source Sans Pro"/>
                        </a:rPr>
                        <a:t>R1 ≥ 6,0</a:t>
                      </a:r>
                    </a:p>
                  </a:txBody>
                  <a:tcPr anchor="ctr" marL="73152" marR="73152" marT="27432" marB="27432">
                    <a:solidFill>
                      <a:srgbClr val="F1F4F8"/>
                    </a:solidFill>
                  </a:tcPr>
                </a:tc>
                <a:tc>
                  <a:txBody>
                    <a:bodyPr/>
                    <a:lstStyle/>
                    <a:p>
                      <a:r>
                        <a:rPr sz="1100" b="0">
                          <a:solidFill>
                            <a:srgbClr val="222830"/>
                          </a:solidFill>
                          <a:latin typeface="Source Sans Pro"/>
                        </a:rPr>
                        <a:t>18 bulan</a:t>
                      </a:r>
                    </a:p>
                  </a:txBody>
                  <a:tcPr anchor="ctr" marL="73152" marR="73152" marT="27432" marB="27432">
                    <a:solidFill>
                      <a:srgbClr val="F1F4F8"/>
                    </a:solidFill>
                  </a:tcPr>
                </a:tc>
              </a:tr>
              <a:tr h="384048">
                <a:tc>
                  <a:txBody>
                    <a:bodyPr/>
                    <a:lstStyle/>
                    <a:p>
                      <a:r>
                        <a:rPr sz="1100" b="1">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Pertimbangkan pelepasan mobil, turunkan kelas kendaraan</a:t>
                      </a:r>
                    </a:p>
                  </a:txBody>
                  <a:tcPr anchor="ctr" marL="73152" marR="73152" marT="27432" marB="27432">
                    <a:solidFill>
                      <a:srgbClr val="FFFFFF"/>
                    </a:solidFill>
                  </a:tcPr>
                </a:tc>
                <a:tc>
                  <a:txBody>
                    <a:bodyPr/>
                    <a:lstStyle/>
                    <a:p>
                      <a:r>
                        <a:rPr sz="1100" b="0">
                          <a:solidFill>
                            <a:srgbClr val="222830"/>
                          </a:solidFill>
                          <a:latin typeface="Source Sans Pro"/>
                        </a:rPr>
                        <a:t>R3 ≤ 35%</a:t>
                      </a:r>
                    </a:p>
                  </a:txBody>
                  <a:tcPr anchor="ctr" marL="73152" marR="73152" marT="27432" marB="27432">
                    <a:solidFill>
                      <a:srgbClr val="FFFFFF"/>
                    </a:solidFill>
                  </a:tcPr>
                </a:tc>
                <a:tc>
                  <a:txBody>
                    <a:bodyPr/>
                    <a:lstStyle/>
                    <a:p>
                      <a:r>
                        <a:rPr sz="1100" b="0">
                          <a:solidFill>
                            <a:srgbClr val="222830"/>
                          </a:solidFill>
                          <a:latin typeface="Source Sans Pro"/>
                        </a:rPr>
                        <a:t>18 bulan</a:t>
                      </a:r>
                    </a:p>
                  </a:txBody>
                  <a:tcPr anchor="ctr" marL="73152" marR="73152" marT="27432" marB="27432">
                    <a:solidFill>
                      <a:srgbClr val="FFFFFF"/>
                    </a:solidFill>
                  </a:tcPr>
                </a:tc>
              </a:tr>
              <a:tr h="384048">
                <a:tc>
                  <a:txBody>
                    <a:bodyPr/>
                    <a:lstStyle/>
                    <a:p>
                      <a:r>
                        <a:rPr sz="1100" b="1">
                          <a:solidFill>
                            <a:srgbClr val="222830"/>
                          </a:solidFill>
                          <a:latin typeface="Source Sans Pro"/>
                        </a:rPr>
                        <a:t>6</a:t>
                      </a:r>
                    </a:p>
                  </a:txBody>
                  <a:tcPr anchor="ctr" marL="73152" marR="73152" marT="27432" marB="27432">
                    <a:solidFill>
                      <a:srgbClr val="F1F4F8"/>
                    </a:solidFill>
                  </a:tcPr>
                </a:tc>
                <a:tc>
                  <a:txBody>
                    <a:bodyPr/>
                    <a:lstStyle/>
                    <a:p>
                      <a:r>
                        <a:rPr sz="1100" b="0">
                          <a:solidFill>
                            <a:srgbClr val="222830"/>
                          </a:solidFill>
                          <a:latin typeface="Source Sans Pro"/>
                        </a:rPr>
                        <a:t>Baru kemudian tingkatkan investasi berkala</a:t>
                      </a:r>
                    </a:p>
                  </a:txBody>
                  <a:tcPr anchor="ctr" marL="73152" marR="73152" marT="27432" marB="27432">
                    <a:solidFill>
                      <a:srgbClr val="F1F4F8"/>
                    </a:solidFill>
                  </a:tcPr>
                </a:tc>
                <a:tc>
                  <a:txBody>
                    <a:bodyPr/>
                    <a:lstStyle/>
                    <a:p>
                      <a:r>
                        <a:rPr sz="1100" b="0">
                          <a:solidFill>
                            <a:srgbClr val="222830"/>
                          </a:solidFill>
                          <a:latin typeface="Source Sans Pro"/>
                        </a:rPr>
                        <a:t>R6 naik</a:t>
                      </a:r>
                    </a:p>
                  </a:txBody>
                  <a:tcPr anchor="ctr" marL="73152" marR="73152" marT="27432" marB="27432">
                    <a:solidFill>
                      <a:srgbClr val="F1F4F8"/>
                    </a:solidFill>
                  </a:tcPr>
                </a:tc>
                <a:tc>
                  <a:txBody>
                    <a:bodyPr/>
                    <a:lstStyle/>
                    <a:p>
                      <a:r>
                        <a:rPr sz="1100" b="0">
                          <a:solidFill>
                            <a:srgbClr val="222830"/>
                          </a:solidFill>
                          <a:latin typeface="Source Sans Pro"/>
                        </a:rPr>
                        <a:t>Bulan ke-19</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Rp28.000.000/bulan</a:t>
            </a:r>
            <a:r>
              <a:rPr sz="1700" b="0">
                <a:solidFill>
                  <a:srgbClr val="222830"/>
                </a:solidFill>
                <a:latin typeface="Source Sans Pro"/>
              </a:rPr>
              <a:t>. Pengeluaran rutin </a:t>
            </a:r>
            <a:r>
              <a:rPr sz="1700" b="1">
                <a:solidFill>
                  <a:srgbClr val="222830"/>
                </a:solidFill>
                <a:latin typeface="Source Sans Pro"/>
              </a:rPr>
              <a:t>Rp22.500.000/bulan</a:t>
            </a:r>
            <a:r>
              <a:rPr sz="1700" b="0">
                <a:solidFill>
                  <a:srgbClr val="222830"/>
                </a:solidFill>
                <a:latin typeface="Source Sans Pro"/>
              </a:rPr>
              <a: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Kekayaan bersih likuidnya negatif Rp520 juta.</a:t>
            </a:r>
            <a:r>
              <a:rPr sz="1700" b="0">
                <a:solidFill>
                  <a:srgbClr val="222830"/>
                </a:solidFill>
                <a:latin typeface="Source Sans Pro"/>
              </a:rPr>
              <a:t> Seluruh kekayaannya terkunci pada aset pakai. Ia kaya di atas kertas dan rentan dalam kenyataan.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R1 di 1,9 bulan.</a:t>
            </a:r>
            <a:r>
              <a:rPr sz="1700" b="0">
                <a:solidFill>
                  <a:srgbClr val="222830"/>
                </a:solidFill>
                <a:latin typeface="Source Sans Pro"/>
              </a:rPr>
              <a:t> Kehilangan pendapatan selama dua bulan akan memaksanya berutang lagi, atau menjual investasi pada waktu terburuk.</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R4 di 28,2%.</a:t>
            </a:r>
            <a:r>
              <a:rPr sz="1700" b="0">
                <a:solidFill>
                  <a:srgbClr val="222830"/>
                </a:solidFill>
                <a:latin typeface="Source Sans Pro"/>
              </a:rPr>
              <a:t> Rp7,9 juta per bulan mengalir ke cicilan konsumtif. Selama 3 tahun sisa tenor, ini setara Rp284 juta — lebih besar daripada seluruh aset…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R6 di 7%.</a:t>
            </a:r>
            <a:r>
              <a:rPr sz="1700" b="0">
                <a:solidFill>
                  <a:srgbClr val="222830"/>
                </a:solidFill>
                <a:latin typeface="Source Sans Pro"/>
              </a:rPr>
              <a:t> Pada usia 38, kekayaannya nyaris tidak bekerja.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Bagian A — Neraca pribadi.</a:t>
            </a:r>
            <a:r>
              <a:rPr sz="1700" b="0">
                <a:solidFill>
                  <a:srgbClr val="222830"/>
                </a:solidFill>
                <a:latin typeface="Source Sans Pro"/>
              </a:rPr>
              <a:t> Susun neraca per tanggal hari ini dengan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Bagian B — Tujuh rasio.</a:t>
            </a:r>
            <a:r>
              <a:rPr sz="1700" b="0">
                <a:solidFill>
                  <a:srgbClr val="222830"/>
                </a:solidFill>
                <a:latin typeface="Source Sans Pro"/>
              </a:rPr>
              <a:t> Hitung R1–R7, bandingkan dengan ambang, dan beri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Bagian C — Kekayaan bersih likuid.</a:t>
            </a:r>
            <a:r>
              <a:rPr sz="1700" b="0">
                <a:solidFill>
                  <a:srgbClr val="222830"/>
                </a:solidFill>
                <a:latin typeface="Source Sans Pro"/>
              </a:rPr>
              <a:t> Hitung dan bandingkan dengan kekayaan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Bagian D — Uji tekanan sederhana.</a:t>
            </a:r>
            <a:r>
              <a:rPr sz="1700" b="0">
                <a:solidFill>
                  <a:srgbClr val="222830"/>
                </a:solidFill>
                <a:latin typeface="Source Sans Pro"/>
              </a:rPr>
              <a:t> Jawab dengan angka: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Bagian E — Rencana perbaikan.</a:t>
            </a:r>
            <a:r>
              <a:rPr sz="1700" b="0">
                <a:solidFill>
                  <a:srgbClr val="222830"/>
                </a:solidFill>
                <a:latin typeface="Source Sans Pro"/>
              </a:rPr>
              <a:t> Maksimal lima tindakan, diurutkan berdasarkan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Dimensi</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 Ketepatan konsep**</a:t>
                      </a:r>
                    </a:p>
                  </a:txBody>
                  <a:tcPr anchor="ctr" marL="73152" marR="73152" marT="27432" marB="27432">
                    <a:solidFill>
                      <a:srgbClr val="FFFFFF"/>
                    </a:solidFill>
                  </a:tcPr>
                </a:tc>
                <a:tc>
                  <a:txBody>
                    <a:bodyPr/>
                    <a:lstStyle/>
                    <a:p>
                      <a:r>
                        <a:rPr sz="1300" b="0">
                          <a:solidFill>
                            <a:srgbClr val="222830"/>
                          </a:solidFill>
                          <a:latin typeface="Source Sans Pro"/>
                        </a:rPr>
                        <a:t>Pengelompokan dan rasio benar seluruhnya</a:t>
                      </a:r>
                    </a:p>
                  </a:txBody>
                  <a:tcPr anchor="ctr" marL="73152" marR="73152" marT="27432" marB="27432">
                    <a:solidFill>
                      <a:srgbClr val="FFFFFF"/>
                    </a:solidFill>
                  </a:tcPr>
                </a:tc>
              </a:tr>
              <a:tr h="384048">
                <a:tc>
                  <a:txBody>
                    <a:bodyPr/>
                    <a:lstStyle/>
                    <a:p>
                      <a:r>
                        <a:rPr sz="1300" b="1">
                          <a:solidFill>
                            <a:srgbClr val="222830"/>
                          </a:solidFill>
                          <a:latin typeface="Source Sans Pro"/>
                        </a:rPr>
                        <a:t>**D2 Kualitas data**</a:t>
                      </a:r>
                    </a:p>
                  </a:txBody>
                  <a:tcPr anchor="ctr" marL="73152" marR="73152" marT="27432" marB="27432">
                    <a:solidFill>
                      <a:srgbClr val="F1F4F8"/>
                    </a:solidFill>
                  </a:tcPr>
                </a:tc>
                <a:tc>
                  <a:txBody>
                    <a:bodyPr/>
                    <a:lstStyle/>
                    <a:p>
                      <a:r>
                        <a:rPr sz="1300" b="0">
                          <a:solidFill>
                            <a:srgbClr val="222830"/>
                          </a:solidFill>
                          <a:latin typeface="Source Sans Pro"/>
                        </a:rPr>
                        <a:t>Seluruh aset &gt;Rp10 juta bernilai dasar jelas</a:t>
                      </a:r>
                    </a:p>
                  </a:txBody>
                  <a:tcPr anchor="ctr" marL="73152" marR="73152" marT="27432" marB="27432">
                    <a:solidFill>
                      <a:srgbClr val="F1F4F8"/>
                    </a:solidFill>
                  </a:tcPr>
                </a:tc>
              </a:tr>
              <a:tr h="384048">
                <a:tc>
                  <a:txBody>
                    <a:bodyPr/>
                    <a:lstStyle/>
                    <a:p>
                      <a:r>
                        <a:rPr sz="1300" b="1">
                          <a:solidFill>
                            <a:srgbClr val="222830"/>
                          </a:solidFill>
                          <a:latin typeface="Source Sans Pro"/>
                        </a:rPr>
                        <a:t>**D3 Penalaran**</a:t>
                      </a:r>
                    </a:p>
                  </a:txBody>
                  <a:tcPr anchor="ctr" marL="73152" marR="73152" marT="27432" marB="27432">
                    <a:solidFill>
                      <a:srgbClr val="FFFFFF"/>
                    </a:solidFill>
                  </a:tcPr>
                </a:tc>
                <a:tc>
                  <a:txBody>
                    <a:bodyPr/>
                    <a:lstStyle/>
                    <a:p>
                      <a:r>
                        <a:rPr sz="1300" b="0">
                          <a:solidFill>
                            <a:srgbClr val="222830"/>
                          </a:solidFill>
                          <a:latin typeface="Source Sans Pro"/>
                        </a:rPr>
                        <a:t>Diagnosis mengidentifikasi akar masalah</a:t>
                      </a:r>
                    </a:p>
                  </a:txBody>
                  <a:tcPr anchor="ctr" marL="73152" marR="73152" marT="27432" marB="27432">
                    <a:solidFill>
                      <a:srgbClr val="FFFFFF"/>
                    </a:solidFill>
                  </a:tcPr>
                </a:tc>
              </a:tr>
              <a:tr h="384048">
                <a:tc>
                  <a:txBody>
                    <a:bodyPr/>
                    <a:lstStyle/>
                    <a:p>
                      <a:r>
                        <a:rPr sz="1300" b="1">
                          <a:solidFill>
                            <a:srgbClr val="222830"/>
                          </a:solidFill>
                          <a:latin typeface="Source Sans Pro"/>
                        </a:rPr>
                        <a:t>**D4 Perlakuan risiko**</a:t>
                      </a:r>
                    </a:p>
                  </a:txBody>
                  <a:tcPr anchor="ctr" marL="73152" marR="73152" marT="27432" marB="27432">
                    <a:solidFill>
                      <a:srgbClr val="F1F4F8"/>
                    </a:solidFill>
                  </a:tcPr>
                </a:tc>
                <a:tc>
                  <a:txBody>
                    <a:bodyPr/>
                    <a:lstStyle/>
                    <a:p>
                      <a:r>
                        <a:rPr sz="1300" b="0">
                          <a:solidFill>
                            <a:srgbClr val="222830"/>
                          </a:solidFill>
                          <a:latin typeface="Source Sans Pro"/>
                        </a:rPr>
                        <a:t>Bagian D lengkap dan terhitung</a:t>
                      </a:r>
                    </a:p>
                  </a:txBody>
                  <a:tcPr anchor="ctr" marL="73152" marR="73152" marT="27432" marB="27432">
                    <a:solidFill>
                      <a:srgbClr val="F1F4F8"/>
                    </a:solidFill>
                  </a:tcPr>
                </a:tc>
              </a:tr>
              <a:tr h="384048">
                <a:tc>
                  <a:txBody>
                    <a:bodyPr/>
                    <a:lstStyle/>
                    <a:p>
                      <a:r>
                        <a:rPr sz="1300" b="1">
                          <a:solidFill>
                            <a:srgbClr val="222830"/>
                          </a:solidFill>
                          <a:latin typeface="Source Sans Pro"/>
                        </a:rPr>
                        <a:t>**D5 Disiplin proses**</a:t>
                      </a:r>
                    </a:p>
                  </a:txBody>
                  <a:tcPr anchor="ctr" marL="73152" marR="73152" marT="27432" marB="27432">
                    <a:solidFill>
                      <a:srgbClr val="FFFFFF"/>
                    </a:solidFill>
                  </a:tcPr>
                </a:tc>
                <a:tc>
                  <a:txBody>
                    <a:bodyPr/>
                    <a:lstStyle/>
                    <a:p>
                      <a:r>
                        <a:rPr sz="1300" b="0">
                          <a:solidFill>
                            <a:srgbClr val="222830"/>
                          </a:solidFill>
                          <a:latin typeface="Source Sans Pro"/>
                        </a:rPr>
                        <a:t>Lima bagian lengkap</a:t>
                      </a:r>
                    </a:p>
                  </a:txBody>
                  <a:tcPr anchor="ctr" marL="73152" marR="73152" marT="27432" marB="27432">
                    <a:solidFill>
                      <a:srgbClr val="FFFFFF"/>
                    </a:solidFill>
                  </a:tcPr>
                </a:tc>
              </a:tr>
              <a:tr h="384048">
                <a:tc>
                  <a:txBody>
                    <a:bodyPr/>
                    <a:lstStyle/>
                    <a:p>
                      <a:r>
                        <a:rPr sz="1300" b="1">
                          <a:solidFill>
                            <a:srgbClr val="222830"/>
                          </a:solidFill>
                          <a:latin typeface="Source Sans Pro"/>
                        </a:rPr>
                        <a:t>**D6 Komunikasi &amp; etika**</a:t>
                      </a:r>
                    </a:p>
                  </a:txBody>
                  <a:tcPr anchor="ctr" marL="73152" marR="73152" marT="27432" marB="27432">
                    <a:solidFill>
                      <a:srgbClr val="F1F4F8"/>
                    </a:solidFill>
                  </a:tcPr>
                </a:tc>
                <a:tc>
                  <a:txBody>
                    <a:bodyPr/>
                    <a:lstStyle/>
                    <a:p>
                      <a:r>
                        <a:rPr sz="1300" b="0">
                          <a:solidFill>
                            <a:srgbClr val="222830"/>
                          </a:solidFill>
                          <a:latin typeface="Source Sans Pro"/>
                        </a:rPr>
                        <a:t>Jujur dan lengkap</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L0.2</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