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Setelah menyelesaikan modul ini, peserta mampu:</a:t>
            </a:r>
          </a:p>
          <a:p/>
          <a:p>
            <a:r>
              <a:t>1. **Memverifikasi** legalitas sebuah entitas dan produk investasi melalui kanal resmi. (C3) 2. **Mengidentifikasi** pola struktural skema Ponzi, piramida, dan penipuan investasi lainnya dari karakteristik yang dapat diamati. (C4) 3. **Menjelaskan** bagaimana penipuan mengeksploitasi bias kognitif tertentu (L0.9) dan merancang pertahanan terhadapnya. (C4, C6) 4. **Menerapkan** praktik keamanan akun dan kustodi aset sesuai standar minimum. (C3) 5. **Menyusun** prosedur tanggap darurat bila menjadi korban penipuan atau kebocoran akun. (C6)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Seluruh keterampilan analitis dalam kurikulum ini tidak bernilai apa pun bila diterapkan pada entitas yang sejak awal tidak berniat mengembalikan uang Anda.</a:t>
            </a:r>
          </a:p>
          <a:p/>
          <a:p>
            <a:r>
              <a:t>Maka urutan pemeriksaan adalah:</a:t>
            </a:r>
          </a:p>
          <a:p/>
          <a:p>
            <a:r>
              <a:t>1. **Apakah entitasnya legal dan berizin?** Bila tidak — berhenti. Tidak ada langkah kedua. 2. **Apakah produknya terdaftar dan sesuai izin entitas tersebut?** 3. **Apakah orang yang menawarkan berwenang mewakili entitas tersebut?** 4. Baru kemudian: analisis kelayakan investasinya.</a:t>
            </a:r>
          </a:p>
          <a:p/>
          <a:p>
            <a:r>
              <a:t>Kesalahan yang paling umum adalah melompat ke langkah 4. Peserta menghabiskan berjam-jam menganalisis imbal hasil yang dijanjikan sebuah skema, padahal pertanyaan pertama sudah menggugurkannya dalam dua menit.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**Lapis 1 — Izin entitas.**</a:t>
            </a:r>
          </a:p>
          <a:p/>
          <a:p>
            <a:r>
              <a:t>Di Indonesia, kewenangan perizinan terbagi berdasarkan jenis kegiatan:</a:t>
            </a:r>
          </a:p>
          <a:p/>
          <a:p>
            <a:r>
              <a:t>**Cara memverifikasi:** gunakan kanal resmi pengawas — daftar entitas berizin, layanan kontak resmi (untuk OJK: kontak 157), dan laman resmi Satuan Tugas Pemberantasan Aktivitas Keuangan Ilegal yang menerbitkan daftar entitas yang dihentikan kegiatannya.</a:t>
            </a:r>
          </a:p>
          <a:p/>
          <a:p>
            <a:r>
              <a:t>**Aturan penting:** izin harus diverifikasi **di sumber pengawas**, bukan dari dokumen yang diberikan pihak yang menawarkan. Sertifikat, tangkapan layar, dan nomor izin yang ditunjukkan dalam presentasi dapat dipalsukan dengan mudah.</a:t>
            </a:r>
          </a:p>
          <a:p/>
          <a:p>
            <a:r>
              <a:t>**Lapis 2 — Kesesuaian izin dengan kegiatan.**</a:t>
            </a:r>
          </a:p>
          <a:p/>
          <a:p>
            <a:r>
              <a:t>Ini lapis yang paling sering dilewatkan. Sebuah entitas dapat memiliki izin yang **asli** tetapi untuk kegiatan yang **berbeda**. Contoh pola yang lazim:</a:t>
            </a:r>
          </a:p>
          <a:p/>
          <a:p>
            <a:r>
              <a:t>- Memiliki izin sebagai perseroan terbatas biasa (akta pendirian), lalu menampilkannya seolah izin usaha jasa keuangan. **Akta pendirian bukan izin usaha.** - Memiliki izin pedagang aset kripto, tetapi yang ditawarkan adalah **pengelolaan dana** nasabah — kegiatan yang memerlukan izin berbeda. - Terdaftar sebagai koperasi, tetapi menghimpun dana dari masyarakat umum di luar anggota. - Memiliki tanda daftar perusahaan, lalu mengklaim "terdaftar dan diawasi".</a:t>
            </a:r>
          </a:p>
          <a:p/>
          <a:p>
            <a:r>
              <a:t>**Pertanyaan penguji:** "Izin nomor berapa, dari lembaga mana, untuk kegiatan apa persisnya?" Ketiganya harus dijawab dan ketiganya harus dive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**Skema Ponzi.** Membayar imbal hasil peserta lama menggunakan setoran peserta baru, bukan dari kegiatan usaha yang menghasilkan.</a:t>
            </a:r>
          </a:p>
          <a:p/>
          <a:p>
            <a:r>
              <a:t>**Ciri struktural yang dapat diamati:**</a:t>
            </a:r>
          </a:p>
          <a:p/>
          <a:p>
            <a:r>
              <a:t>**Skema piramida.** Pendapatan utama berasal dari perekrutan anggota baru, bukan dari penjualan produk kepada konsumen akhir.</a:t>
            </a:r>
          </a:p>
          <a:p/>
          <a:p>
            <a:r>
              <a:t>**Uji pembeda yang tegas:** bila perekrutan dihentikan sepenuhnya, apakah skema ini masih menghasilkan uang dari penjualan kepada konsumen di luar jaringan? Bila tidak, ia piramida.</a:t>
            </a:r>
          </a:p>
          <a:p/>
          <a:p>
            <a:r>
              <a:t>**Matematika yang menjadikannya pasti gagal.** Bila setiap anggota harus merekrut 6 orang agar memperoleh imbal hasil, maka:</a:t>
            </a:r>
          </a:p>
          <a:p/>
          <a:p>
            <a:r>
              <a:t>Pada tingkat ke-11, jumlah yang dibutuhkan sudah melampaui penduduk Indonesia. Pada tingkat ke-12, melampaui seperempat penduduk dunia.</a:t>
            </a:r>
          </a:p>
          <a:p/>
          <a:p>
            <a:r>
              <a:t>**Kesimpulan yang harus tertanam:** skema piramida tidak "berisiko gagal". Ia **dijamin gagal secara matematis**. Yang tidak diketahui hanyalah kapan, dan siapa yang kebetulan masuk terlalu akhir. Mayoritas anggota — secara struktural — harus rugi agar minoritas di puncak dapat untung.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**(a) Keamanan akun.**</a:t>
            </a:r>
          </a:p>
          <a:p/>
          <a:p>
            <a:r>
              <a:t>**Mengapa 2FA berbasis SMS tidak memadai:** nomor telepon dapat diambil alih melalui penukaran kartu SIM. Ini bukan kemungkinan teoretis — ia adalah metode yang sudah terdokumentasi luas dalam kasus pengambilalihan rekening.</a:t>
            </a:r>
          </a:p>
          <a:p/>
          <a:p>
            <a:r>
              <a:t>**(b) Kustodi aset.**</a:t>
            </a:r>
          </a:p>
          <a:p/>
          <a:p>
            <a:r>
              <a:t>**(c) Frasa pemulihan dan kunci pribadi (untuk aset kripto).**</a:t>
            </a:r>
          </a:p>
          <a:p/>
          <a:p>
            <a:r>
              <a:t>Tiga aturan yang tidak memiliki perkecualian:</a:t>
            </a:r>
          </a:p>
          <a:p/>
          <a:p>
            <a:r>
              <a:t>1. **Frasa pemulihan tidak pernah disimpan dalam bentuk digital.** Tidak di foto, catatan, surel, penyimpanan awan, atau aplikasi pesan. 2. **Frasa pemulihan tidak pernah diberikan kepada siapa pun.** Tidak ada layanan dukungan yang sah yang memintanya. Permintaan atas frasa pemulihan **adalah** penipuan, tanpa perkecualian. 3. **Buat cadangan fisik di dua lokasi terpisah.** Kehilangan akses bersifat permanen dan tidak dapat dipulihkan oleh siapa pun.</a:t>
            </a:r>
          </a:p>
          <a:p/>
          <a:p>
            <a:r>
              <a:t>Konsekuensi kepemilikan mandiri adalah **tidak ada pihak yang dapat memulihkan kesalahan Anda.** Ini pertukaran yang harus dipahami sebelum diambil, bukan sesudahnya.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Sebuah entitas menawarkan: **"Imbal hasil 8% per bulan, dijamin, dibayar setiap tanggal 1. Modal aman 100%. Bonus 5% dari setoran setiap orang yang Anda ajak."**</a:t>
            </a:r>
          </a:p>
          <a:p/>
          <a:p>
            <a:r>
              <a:t>**Langkah 1 — Setahunkan imbal hasilnya.**</a:t>
            </a:r>
          </a:p>
          <a:p/>
          <a:p>
            <a:r>
              <a:t>Tanpa penggabungan: 8% × 12 = 96% per tahun.</a:t>
            </a:r>
          </a:p>
          <a:p/>
          <a:p>
            <a:r>
              <a:t>Dengan penggabungan bulanan: (1,08)^12 - 1 = 151,8% per tahun.</a:t>
            </a:r>
          </a:p>
          <a:p/>
          <a:p>
            <a:r>
              <a:t>**Langkah 2 — Bandingkan dengan imbal hasil legal yang sebanding.**</a:t>
            </a:r>
          </a:p>
          <a:p/>
          <a:p>
            <a:r>
              <a:t>Tawaran ini mengklaim imbal hasil **15–23 kali lipat obligasi negara** dengan kepastian yang **sama atau lebih tinggi**. Dalam ilmu keuangan, kombinasi ini tidak dapat terjadi: imbal hasil lebih tinggi menuntut risiko lebih tinggi.</a:t>
            </a:r>
          </a:p>
          <a:p/>
          <a:p>
            <a:r>
              <a:t>**Langkah 3 — Uji kebutuhan modal.**</a:t>
            </a:r>
          </a:p>
          <a:p/>
          <a:p>
            <a:r>
              <a:t>Bila entitas ini benar-benar mampu menghasilkan 96% per tahun, ia dapat meminjam dari perbankan pada bunga jauh di bawah itu dan menikmati seluruh selisihnya tanpa membagi apa pun kepada Anda. **Fakta bahwa ia mencari dana dari masyarakat umum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Sebuah entitas menawarkan: **"Imbal hasil 8% per bulan, dijamin, dibayar setiap tanggal 1. Modal aman 100%. Bonus 5% dari setoran setiap orang yang Anda ajak."**</a:t>
            </a:r>
          </a:p>
          <a:p/>
          <a:p>
            <a:r>
              <a:t>**Langkah 1 — Setahunkan imbal hasilnya.**</a:t>
            </a:r>
          </a:p>
          <a:p/>
          <a:p>
            <a:r>
              <a:t>Tanpa penggabungan: 8% × 12 = 96% per tahun.</a:t>
            </a:r>
          </a:p>
          <a:p/>
          <a:p>
            <a:r>
              <a:t>Dengan penggabungan bulanan: (1,08)^12 - 1 = 151,8% per tahun.</a:t>
            </a:r>
          </a:p>
          <a:p/>
          <a:p>
            <a:r>
              <a:t>**Langkah 2 — Bandingkan dengan imbal hasil legal yang sebanding.**</a:t>
            </a:r>
          </a:p>
          <a:p/>
          <a:p>
            <a:r>
              <a:t>Tawaran ini mengklaim imbal hasil **15–23 kali lipat obligasi negara** dengan kepastian yang **sama atau lebih tinggi**. Dalam ilmu keuangan, kombinasi ini tidak dapat terjadi: imbal hasil lebih tinggi menuntut risiko lebih tinggi.</a:t>
            </a:r>
          </a:p>
          <a:p/>
          <a:p>
            <a:r>
              <a:t>**Langkah 3 — Uji kebutuhan modal.**</a:t>
            </a:r>
          </a:p>
          <a:p/>
          <a:p>
            <a:r>
              <a:t>Bila entitas ini benar-benar mampu menghasilkan 96% per tahun, ia dapat meminjam dari perbankan pada bunga jauh di bawah itu dan menikmati seluruh selisihnya tanpa membagi apa pun kepada Anda. **Fakta bahwa ia mencari dana dari masyarakat umum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Sebuah entitas menawarkan: **"Imbal hasil 8% per bulan, dijamin, dibayar setiap tanggal 1. Modal aman 100%. Bonus 5% dari setoran setiap orang yang Anda ajak."**</a:t>
            </a:r>
          </a:p>
          <a:p/>
          <a:p>
            <a:r>
              <a:t>**Langkah 1 — Setahunkan imbal hasilnya.**</a:t>
            </a:r>
          </a:p>
          <a:p/>
          <a:p>
            <a:r>
              <a:t>Tanpa penggabungan: 8% × 12 = 96% per tahun.</a:t>
            </a:r>
          </a:p>
          <a:p/>
          <a:p>
            <a:r>
              <a:t>Dengan penggabungan bulanan: (1,08)^12 - 1 = 151,8% per tahun.</a:t>
            </a:r>
          </a:p>
          <a:p/>
          <a:p>
            <a:r>
              <a:t>**Langkah 2 — Bandingkan dengan imbal hasil legal yang sebanding.**</a:t>
            </a:r>
          </a:p>
          <a:p/>
          <a:p>
            <a:r>
              <a:t>Tawaran ini mengklaim imbal hasil **15–23 kali lipat obligasi negara** dengan kepastian yang **sama atau lebih tinggi**. Dalam ilmu keuangan, kombinasi ini tidak dapat terjadi: imbal hasil lebih tinggi menuntut risiko lebih tinggi.</a:t>
            </a:r>
          </a:p>
          <a:p/>
          <a:p>
            <a:r>
              <a:t>**Langkah 3 — Uji kebutuhan modal.**</a:t>
            </a:r>
          </a:p>
          <a:p/>
          <a:p>
            <a:r>
              <a:t>Bila entitas ini benar-benar mampu menghasilkan 96% per tahun, ia dapat meminjam dari perbankan pada bunga jauh di bawah itu dan menikmati seluruh selisihnya tanpa membagi apa pun kepada Anda. **Fakta bahwa ia mencari dana dari masyarakat umum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Sebuah entitas menawarkan: **"Imbal hasil 8% per bulan, dijamin, dibayar setiap tanggal 1. Modal aman 100%. Bonus 5% dari setoran setiap orang yang Anda ajak."**</a:t>
            </a:r>
          </a:p>
          <a:p/>
          <a:p>
            <a:r>
              <a:t>**Langkah 1 — Setahunkan imbal hasilnya.**</a:t>
            </a:r>
          </a:p>
          <a:p/>
          <a:p>
            <a:r>
              <a:t>Tanpa penggabungan: 8% × 12 = 96% per tahun.</a:t>
            </a:r>
          </a:p>
          <a:p/>
          <a:p>
            <a:r>
              <a:t>Dengan penggabungan bulanan: (1,08)^12 - 1 = 151,8% per tahun.</a:t>
            </a:r>
          </a:p>
          <a:p/>
          <a:p>
            <a:r>
              <a:t>**Langkah 2 — Bandingkan dengan imbal hasil legal yang sebanding.**</a:t>
            </a:r>
          </a:p>
          <a:p/>
          <a:p>
            <a:r>
              <a:t>Tawaran ini mengklaim imbal hasil **15–23 kali lipat obligasi negara** dengan kepastian yang **sama atau lebih tinggi**. Dalam ilmu keuangan, kombinasi ini tidak dapat terjadi: imbal hasil lebih tinggi menuntut risiko lebih tinggi.</a:t>
            </a:r>
          </a:p>
          <a:p/>
          <a:p>
            <a:r>
              <a:t>**Langkah 3 — Uji kebutuhan modal.**</a:t>
            </a:r>
          </a:p>
          <a:p/>
          <a:p>
            <a:r>
              <a:t>Bila entitas ini benar-benar mampu menghasilkan 96% per tahun, ia dapat meminjam dari perbankan pada bunga jauh di bawah itu dan menikmati seluruh selisihnya tanpa membagi apa pun kepada Anda. **Fakta bahwa ia mencari dana dari masyarakat umum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**Bagian A — Audit keamanan digital.** Untuk setiap akun keuangan yang Anda miliki, isi tabel: nama layanan, jenis 2FA, keunikan kata sandi, surel pemulihan, tanggal peninjauan terakhir, dan **status** (aman / perlu perbaikan / kritis).</a:t>
            </a:r>
          </a:p>
          <a:p/>
          <a:p>
            <a:r>
              <a:t>**Bagian B — Rencana perbaikan keamanan.** Untuk setiap status "kritis" dan "perlu perbaikan", tetapkan tindakan dan tenggat. **Kerjakan dalam 7 hari dan lampirkan bukti** (tangkapan layar pengaturan 2FA, bukan tangkapan layar kode).</a:t>
            </a:r>
          </a:p>
          <a:p/>
          <a:p>
            <a:r>
              <a:t>**Bagian C — Verifikasi legalitas.** Pilih **tiga** entitas atau produk investasi nyata (boleh yang Anda miliki, atau yang pernah ditawarkan kepada Anda). Untuk masing-masing, lakukan verifikasi tiga lapis §4.2 dan dokumentasikan: apa yang Anda periksa, di mana, dan apa hasilnya.</a:t>
            </a:r>
          </a:p>
          <a:p/>
          <a:p>
            <a:r>
              <a:t>**Bagian D — Analisis tawaran mencurigakan.** Cari satu tawaran investasi mencurigakan yang nyata (dari media sosial, pesan berantai, atau tawaran yang pernah Anda terima). Terapkan:</a:t>
            </a:r>
          </a:p>
          <a:p/>
          <a:p>
            <a:r>
              <a:t>1. Setahunkan imbal hasil yang dijanjikan 2. Bandingkan dengan instrumen legal sebanding 3. Uji sepuluh pertanyaan §4.5 4. Identifikasi bias yang dieksploitasi (L0.9) 5. Simulasikan kebutuhan arus kas skema seperti Contoh 1</a:t>
            </a:r>
          </a:p>
          <a:p/>
          <a:p>
            <a:r>
              <a:t>**Bagian E — Prosedur tanggap darura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057400"/>
            <a:ext cx="9265615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INVESMENTPEDIA MASTERY CURRICULUM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400"/>
              </a:spcAft>
            </a:pPr>
            <a:r>
              <a:rPr sz="4000" b="1">
                <a:solidFill>
                  <a:srgbClr val="FFFFFF"/>
                </a:solidFill>
                <a:latin typeface="Source Sans Pro"/>
              </a:rPr>
              <a:t>Keamanan Aset dan Deteksi Investasi Ilegal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0">
                <a:solidFill>
                  <a:srgbClr val="A8BED6"/>
                </a:solidFill>
                <a:latin typeface="Source Sans Pro"/>
              </a:rPr>
              <a:t>Level 0 · Fondasi · Pilar P6 Operasional, Hukum &amp; Etika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Setelah modul ini, peserta mampu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Capaian Pembelajaran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Memverifikasi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legalitas sebuah entitas dan produk investasi melalui kanal resmi. (C3)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Mengidentifikasi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pola struktural skema Ponzi, piramida, dan penipuan investasi lainnya dari karakteristik yang dapat diamati. (C4)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Menjelaskan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bagaimana penipuan mengeksploitasi bias kognitif tertentu (L0.9) dan merancang pertahanan terhadapnya. (C4, C6)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Menerapkan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praktik keamanan akun dan kustodi aset sesuai standar minimum. (C3)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Menyusun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prosedur tanggap darurat bila menjadi korban penipuan atau kebocoran akun. (C6)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Peta Konsep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737360"/>
            <a:ext cx="10637215" cy="4343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0">
                <a:solidFill>
                  <a:srgbClr val="222830"/>
                </a:solidFill>
                <a:latin typeface="Menlo"/>
              </a:rPr>
              <a:t>              PERLINDUNGAN ASET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0">
                <a:solidFill>
                  <a:srgbClr val="222830"/>
                </a:solidFill>
                <a:latin typeface="Menlo"/>
              </a:rPr>
              <a:t>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0">
                <a:solidFill>
                  <a:srgbClr val="222830"/>
                </a:solidFill>
                <a:latin typeface="Menlo"/>
              </a:rPr>
              <a:t>        ┌─────────────┴─────────────┐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0">
                <a:solidFill>
                  <a:srgbClr val="222830"/>
                </a:solidFill>
                <a:latin typeface="Menlo"/>
              </a:rPr>
              <a:t>   LEGALITAS                   KEAMANAN TEKNIS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0">
                <a:solidFill>
                  <a:srgbClr val="222830"/>
                </a:solidFill>
                <a:latin typeface="Menlo"/>
              </a:rPr>
              <a:t>   (sebelum menaruh uang)      (setelah menaruh uang)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0">
                <a:solidFill>
                  <a:srgbClr val="222830"/>
                </a:solidFill>
                <a:latin typeface="Menlo"/>
              </a:rPr>
              <a:t>        │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0">
                <a:solidFill>
                  <a:srgbClr val="222830"/>
                </a:solidFill>
                <a:latin typeface="Menlo"/>
              </a:rPr>
              <a:t> ┌──────┼──────┐            ┌────────┼────────┐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0">
                <a:solidFill>
                  <a:srgbClr val="222830"/>
                </a:solidFill>
                <a:latin typeface="Menlo"/>
              </a:rPr>
              <a:t>Izin  Produk  Orang       Akun    Perangkat  Kustodi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0">
                <a:solidFill>
                  <a:srgbClr val="222830"/>
                </a:solidFill>
                <a:latin typeface="Menlo"/>
              </a:rPr>
              <a:t>        │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0">
                <a:solidFill>
                  <a:srgbClr val="222830"/>
                </a:solidFill>
                <a:latin typeface="Menlo"/>
              </a:rPr>
              <a:t> POLA PENIPUAN              PROSEDUR DARURAT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0">
                <a:solidFill>
                  <a:srgbClr val="222830"/>
                </a:solidFill>
                <a:latin typeface="Menlo"/>
              </a:rPr>
              <a:t> imbal pasti · rekrut ·     blokir · dokumentasi ·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0">
                <a:solidFill>
                  <a:srgbClr val="222830"/>
                </a:solidFill>
                <a:latin typeface="Menlo"/>
              </a:rPr>
              <a:t> tak transparan · desak     lapor · pemulihan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0">
                <a:solidFill>
                  <a:srgbClr val="222830"/>
                </a:solidFill>
                <a:latin typeface="Menlo"/>
              </a:rPr>
              <a:t>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1100" b="0">
                <a:solidFill>
                  <a:srgbClr val="222830"/>
                </a:solidFill>
                <a:latin typeface="Menlo"/>
              </a:rPr>
              <a:t> EKSPLOITASI BIAS (L0.9)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4.1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Urutan yang benar: legalitas sebelum analisis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4.1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Urutan yang benar: legalitas sebelum analisis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Apakah entitasnya legal dan berizin?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Bila tidak — berhenti. Tidak ada langkah kedua.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Apakah produknya terdaftar dan sesuai izin entitas tersebut?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Apakah orang yang menawarkan berwenang mewakili entitas tersebut?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4.2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Verifikasi legalitas: tiga lapis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Verifikasi legalitas: tiga lapis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Memiliki izin sebagai perseroan terbatas biasa (akta pendirian), lalu menampilkannya seolah izin usaha jasa keuangan.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Akta pendirian bukan izin usaha.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Memiliki izin pedagang aset kripto, tetapi yang ditawarkan adalah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pengelolaan dana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nasabah — kegiatan yang memerlukan izin berbeda.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Terdaftar sebagai koperasi, tetapi menghimpun dana dari masyarakat umum di luar anggota.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Memiliki tanda daftar perusahaan, lalu mengklaim "terdaftar dan diawasi".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Rekening tujuan atas nama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pribadi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, bukan atas nama badan hukum. Ini nyaris selalu menandakan penipuan.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Komunikasi hanya melalui aplikasi pesan pribadi.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Verifikasi legalitas: tiga lapis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Jenis kegiatan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Pengawas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Pasar modal (perusahaan efek, manajer investasi, penasihat investasi)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Otoritas Jasa Keuangan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Perbankan, asuransi, dana pensiun, pembiayaan, fintech lending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Otoritas Jasa Keuangan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Perdagangan berjangka komoditi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Badan Pengawas Perdagangan Berjangka Komoditi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Aset keuangan digital dan aset kripto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Otoritas Jasa Keuangan (pengawasan dialihkan dari Bappebti)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Penawaran umum efek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Otoritas Jasa Keuangan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4.3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Anatomi skema Ponzi dan piramida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Anatomi skema Ponzi dan piramida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dijamin gagal secara matematis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. Yang tidak diketahui hanyalah kapan, dan siapa yang kebetulan masuk terlalu akhir. Mayoritas anggota — secara struktural — harus…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Anatomi skema Ponzi dan piramida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456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Ciri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Mengapa menandakan Ponzi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Imbal hasil tinggi yang **dijamin** dan **tetap**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Kegiatan usaha nyata tidak menghasilkan imbal hasil tetap; pasar berfluktuasi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Imbal hasil tidak terpengaruh kondisi pasar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Satu-satunya cara imbal hasil stabil saat pasar turun adalah bila ia dibayar dari setoran baru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Sumber imbal hasil tidak dapat dijelaskan secara verifikabel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"Robot trading", "arbitrase rahasia", "proyek luar negeri" tanpa bukti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Tekanan untuk merekrut dan bonus rekrutmen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Membutuhkan aliran peserta baru untuk bertahan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Sulit menarik dana; penarikan "diproses" berlarut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Kas tidak ada; hanya arus masuk yang membayar arus keluar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Bonus bila dana tidak ditarik ("reinvest")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Menunda kewajiban pembayaran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Laporan hanya berupa tampilan aplikasi internal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Tidak ada kustodian independen; angka dapat diketik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Tidak ada pihak ketiga yang mengaudit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Tidak ada verifikasi eksternal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Anatomi skema Ponzi dan piramida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072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Tingkat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Jumlah anggota dibutuhkan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6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216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7.776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7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279.936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9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10.077.696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11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362.797.056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2.176.782.336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4.4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Bagaimana penipuan mengeksploitasi bias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Bagaimana penipuan mengeksploitasi bias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456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Teknik penipuan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Bias yang dieksploitasi (L0.9)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Pertahanan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Testimoni orang yang untung besar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B2 Ketersediaan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Tanyakan berapa banyak yang rugi, bukan siapa yang untung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"Kesempatan terbatas, tutup besok"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B9 FOMO + tekanan waktu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**Aturan mutlak: tidak ada keputusan di bawah tekanan waktu**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Didukung tokoh populer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B10 Otoritas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Tanyakan apakah tokoh itu menanggung risiko yang sama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"Semua teman saya sudah ikut"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B9 Kawanan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Kebenaran tidak ditentukan jumlah peserta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Imbal hasil kecil dibayar di awal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B12 Percaya diri + bukti palsu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Pembayaran awal adalah umpan, bukan bukti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"Sudah masuk banyak, sayang kalau keluar"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B6 Biaya hangus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Uang yang hilang tidak kembali dengan menambah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Diperkenalkan oleh orang terdekat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Kepercayaan afinitas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Justru pola ini yang paling merugikan; orang terdekat sering juga korban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Istilah teknis yang membingungkan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Enggan mengaku tidak paham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**Bila Anda tidak dapat menjelaskannya kepada orang lain, jangan beli**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4.5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Uji cepat sepuluh pertanyaan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4.6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Keamanan teknis: standar minimum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Keamanan teknis: standar minimum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Frasa pemulihan tidak pernah disimpan dalam bentuk digital.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Tidak di foto, catatan, surel, penyimpanan awan, atau aplikasi pesan.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Frasa pemulihan tidak pernah diberikan kepada siapa pun.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Tidak ada layanan dukungan yang sah yang memintanya. Permintaan atas frasa pemulihan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adalah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…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Buat cadangan fisik di dua lokasi terpisah.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Kehilangan akses bersifat permanen dan tidak dapat dipulihkan oleh siapa pun.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Keamanan teknis: standar minimum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072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Praktik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Standar minimum Invesmentpedia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Kata sandi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Unik untuk setiap layanan keuangan, dikelola pengelola kata sandi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Autentikasi dua faktor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**Aplikasi autentikator atau kunci fisik — bukan SMS**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Surel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Alamat khusus untuk akun keuangan, tidak dipakai untuk hal lain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Nomor telepon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Pengamanan kartu SIM dengan PIN pada operator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Perangkat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Sistem operasi dan peramban selalu diperbarui; tanpa aplikasi dari sumber tidak resmi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Jaringan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Tidak mengakses akun keuangan melalui Wi-Fi publik tanpa perlindungan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Pemantauan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Notifikasi transaksi aktif; pemeriksaan sesi aktif berkala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4.7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Prosedur tanggap darurat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4.7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Prosedur tanggap darurat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072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Urutan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Tindakan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Putuskan perangkat dari jaringan; jangan gunakan perangkat yang diduga terinfeksi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Dari perangkat lain yang bersih: ubah kata sandi surel utama lebih dulu, baru akun keuangan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Cabut seluruh sesi aktif dan token akses aplikasi pihak ketiga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Hubungi lembaga keuangan melalui **nomor resmi**, minta pemblokiran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Dokumentasikan: tangkapan layar, waktu, nominal, nomor rekening tujuan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Laporkan ke kepolisian dan ke lembaga keuangan terkait secara tertulis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Periksa dan amankan seluruh akun lain yang memakai kata sandi serupa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19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STUDI KASUS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Contoh Terhitung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Instrumen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Imbal hasil indikatif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Kepastian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Obligasi negara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± 6,5%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Tinggi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Deposito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± 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Tinggi (dalam batas penjaminan)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Saham indeks jangka panjang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± 10%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**Tidak pasti, berfluktuasi**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**Tawaran ini**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**96–152%**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**Diklaim pasti**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Bulan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Kewajiban kumulatif dibayar (Rp)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Dana baru yang dibutuhkan bila tidak ada pendapatan riil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800.000.000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800.000.000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4.800.000.000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4.800.000.000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9.600.000.000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9.600.000.000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18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14.400.000.000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**melampaui seluruh modal awal**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Langkah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Tindakan pelaku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Waktu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Data pribadi diperoleh dari kebocoran data yang tersedia luas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Pengambilalihan nomor melalui penukaran kartu SIM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1–4 jam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Pengaturan ulang kata sandi surel melalui verifikasi SMS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10 menit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Pengaturan ulang kata sandi seluruh platform melalui surel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30 menit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Penarikan dana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1–24 jam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Tindakan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Biaya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Aplikasi autentikator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Kunci keamanan fisik (dua unit, untuk cadangan)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± Rp1.200.000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Pengelola kata sandi (langganan tahunan)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± Rp600.000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Surel khusus untuk keuangan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PIN kartu SIM pada operator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Rp0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**Total tahun pertama**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**± Rp1.800.000**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24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PENUGASAN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Lembar Kerja Peserta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Yang harus Anda kerjakan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Bagian A — Audit keamanan digital.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Untuk setiap akun keuangan yang Anda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Bagian B — Rencana perbaikan keamanan.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Untuk setiap status "kritis" dan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Bagian C — Verifikasi legalitas.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Pilih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tiga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entitas atau produk investasi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Bagian D — Analisis tawaran mencurigakan.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Cari satu tawaran investasi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Bagian E — Prosedur tanggap darurat pribadi.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Susun satu halaman berisi: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Bagian F — Percakapan perlindungan keluarga.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Diskusikan uji sepuluh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26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RUBRIK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Dimensi penilaian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Dimensi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Standar 'Kompeten' (3)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**D1 Ketepatan konsep**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Tiga lapis verifikasi diterapkan dengan benar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**D2 Kualitas data**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Seluruh verifikasi dari kanal resmi pengawas, terdokumentasi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**D3 Penalaran**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Setahunkan, bandingkan, uji sepuluh pertanyaan lengkap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**D4 Perlakuan risiko**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Audit lengkap + perbaikan dikerjakan dengan bukti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**D5 Disiplin proses**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Dibuat, dicetak, disimpan fisik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**D6 Komunikasi &amp; etika**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Percakapan nyata dengan refleksi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27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011680"/>
            <a:ext cx="9539935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PENAFIAN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8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Materi ini bersifat edukasi, bukan saran investasi personal.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>
                <a:solidFill>
                  <a:srgbClr val="A8BED6"/>
                </a:solidFill>
                <a:latin typeface="Source Sans Pro"/>
              </a:rPr>
              <a:t>Kinerja masa lalu tidak menjamin hasil masa depan. Investasi mengandung risiko kehilangan sebagian atau seluruh modal. Konsultasikan keputusan keuangan Anda dengan pihak berizin di bawah pengawasan OJK.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L0.10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