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Setelah menyelesaikan modul ini, peserta mampu:</a:t>
            </a:r>
          </a:p>
          <a:p/>
          <a:p>
            <a:r>
              <a:t>1. **Menjelaskan** tiga fungsi uang dan alasan uang modern kehilangan daya beli dari waktu ke waktu. (C2) 2. **Membedakan** imbal hasil nominal dan imbal hasil riil, serta **menghitung** keduanya dari data inflasi Indonesia. (C2, C3) 3. **Menghitung** nilai kini (present value) dan nilai mendatang (future value) sebuah arus kas tunggal maupun berkala. (C3) 4. **Menentukan** tingkat imbal hasil minimum yang diperlukan agar sebuah rencana keuangan tidak tergerus inflasi. (C3) 5. **Menilai** klaim imbal hasil sebuah produk keuangan dengan koreksi inflasi, biaya, dan pajak. (C4)</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Uang menjalankan tiga fungsi:</a:t>
            </a:r>
          </a:p>
          <a:p/>
          <a:p>
            <a:r>
              <a:t>1. **Alat tukar** — menghapus kebutuhan barter. 2. **Satuan hitung** — memberi ukuran umum bagi nilai. 3. **Penyimpan nilai** — memindahkan daya beli ke masa depan.</a:t>
            </a:r>
          </a:p>
          <a:p/>
          <a:p>
            <a:r>
              <a:t>Dua fungsi pertama dijalankan dengan sangat baik oleh rupiah, dolar, atau mata uang mana pun. Fungsi ketiga adalah yang rapuh, karena jumlah uang beredar dapat ditambah oleh otoritas moneter, sementara jumlah barang dan jasa yang dapat dibeli tidak bertambah secepat itu.</a:t>
            </a:r>
          </a:p>
          <a:p/>
          <a:p>
            <a:r>
              <a:t>Ketika pasokan uang tumbuh lebih cepat daripada kapasitas produksi barang dan jasa, setiap unit uang mewakili bagian yang lebih kecil dari kue yang sama. Itulah inflasi dalam bentuknya yang paling sederhana.</a:t>
            </a:r>
          </a:p>
          <a:p/>
          <a:p>
            <a:r>
              <a:t>&gt; **Catatan penting.** Inflasi bukan "harga naik". Inflasi adalah **nilai uang &gt; turun**. Perbedaannya terdengar semantik, tetapi konsekuensinya besar: kalau &gt; harga naik, kita mencari barang yang lebih murah; kalau nilai uang turun, kita &gt; harus memindahkan tabungan ke aset yang nilainya tidak dicetak.</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**Aturan 72:** waktu yang diperlukan untuk melipatgandakan uang ≈ 72 / r (dalam persen).</a:t>
            </a:r>
          </a:p>
          <a:p/>
          <a:p>
            <a:r>
              <a:t>- Pada 6% per tahun: 72/6 = **12 tahun**. - Pada 12% per tahun: 72/12 = **6 tahun**.</a:t>
            </a:r>
          </a:p>
          <a:p/>
          <a:p>
            <a:r>
              <a:t>Aturan ini juga bekerja terbalik untuk inflasi: pada inflasi 6%, daya beli uang Anda **separuh** dalam 12 tahun. Uang Rp100 juta yang disimpan di bawah kasur akan berdaya beli setara Rp50 juta hari ini pada tahun 2038.</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**Tugas: Kalkulator Daya Beli Pribadi**</a:t>
            </a:r>
          </a:p>
          <a:p/>
          <a:p>
            <a:r>
              <a:t>Buat berkas lembar sebar dengan tiga bagian berikut.</a:t>
            </a:r>
          </a:p>
          <a:p/>
          <a:p>
            <a:r>
              <a:t>**Bagian A — Inflasi pribadi Anda (bobot sendiri)**</a:t>
            </a:r>
          </a:p>
          <a:p/>
          <a:p>
            <a:r>
              <a:t>Gunakan data inflasi per kelompok pengeluaran dari BPS untuk 3 tahun terakhir sebagai asumsi. Bandingkan hasilnya dengan angka inflasi umum nasional.</a:t>
            </a:r>
          </a:p>
          <a:p/>
          <a:p>
            <a:r>
              <a:t>**Bagian B — Uji tiga instrumen**</a:t>
            </a:r>
          </a:p>
          <a:p/>
          <a:p>
            <a:r>
              <a:t>Untuk tiga instrumen yang Anda pertimbangkan (misalnya tabungan, deposito, reksa dana pasar uang), hitung:</a:t>
            </a:r>
          </a:p>
          <a:p/>
          <a:p>
            <a:r>
              <a:t>**Bagian C — Satu tujuan keuangan**</a:t>
            </a:r>
          </a:p>
          <a:p/>
          <a:p>
            <a:r>
              <a:t>Pilih satu tujuan nyata (rumah, pendidikan anak, pensiun, haji). Hitung:</a:t>
            </a:r>
          </a:p>
          <a:p/>
          <a:p>
            <a:r>
              <a:t>1. Biaya tujuan pada harga hari ini 2. Inflasi khusus untuk kategori tujuan tersebut 3. Biaya pada tanggal tujuan (FV) 4. Setoran bulanan yang diperlukan pada tiga skenario imbal hasil: 5%, 8%, 11% 5. Setoran bulanan bila Anda mulai 3 tahun lebih lambat</a:t>
            </a:r>
          </a:p>
          <a:p/>
          <a:p>
            <a:r>
              <a:t>**Keluaran:** satu halaman ringkasan berisi angka-angka di atas dan **satu paragraf refleksi** yang menjawab: angka mana yang paling mengejutkan Anda, dan keputusan apa yang akan Anda ubah minggu ini?</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F2B46"/>
        </a:solidFill>
        <a:effectLst/>
      </p:bgPr>
    </p:bg>
    <p:spTree>
      <p:nvGrpSpPr>
        <p:cNvPr id="1" name=""/>
        <p:cNvGrpSpPr/>
        <p:nvPr/>
      </p:nvGrpSpPr>
      <p:grpSpPr/>
      <p:sp>
        <p:nvSpPr>
          <p:cNvPr id="2" name="Rectangle 1"/>
          <p:cNvSpPr/>
          <p:nvPr/>
        </p:nvSpPr>
        <p:spPr>
          <a:xfrm>
            <a:off x="0" y="6601968"/>
            <a:ext cx="12191695" cy="256032"/>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2057400"/>
            <a:ext cx="9265615" cy="2743200"/>
          </a:xfrm>
          <a:prstGeom prst="rect">
            <a:avLst/>
          </a:prstGeom>
          <a:noFill/>
        </p:spPr>
        <p:txBody>
          <a:bodyPr wrap="square" lIns="0" rIns="0" tIns="0" bIns="0">
            <a:spAutoFit/>
          </a:bodyPr>
          <a:lstStyle/>
          <a:p>
            <a:pPr algn="l">
              <a:lnSpc>
                <a:spcPct val="115000"/>
              </a:lnSpc>
              <a:spcBef>
                <a:spcPts val="0"/>
              </a:spcBef>
              <a:spcAft>
                <a:spcPts val="1800"/>
              </a:spcAft>
            </a:pPr>
            <a:r>
              <a:rPr sz="1300" b="1">
                <a:solidFill>
                  <a:srgbClr val="C88A2E"/>
                </a:solidFill>
                <a:latin typeface="Source Sans Pro"/>
              </a:rPr>
              <a:t>INVESMENTPEDIA MASTERY CURRICULUM</a:t>
            </a:r>
          </a:p>
          <a:p>
            <a:pPr algn="l">
              <a:lnSpc>
                <a:spcPct val="105000"/>
              </a:lnSpc>
              <a:spcBef>
                <a:spcPts val="0"/>
              </a:spcBef>
              <a:spcAft>
                <a:spcPts val="1400"/>
              </a:spcAft>
            </a:pPr>
            <a:r>
              <a:rPr sz="4000" b="1">
                <a:solidFill>
                  <a:srgbClr val="FFFFFF"/>
                </a:solidFill>
                <a:latin typeface="Source Sans Pro"/>
              </a:rPr>
              <a:t>Uang, Inflasi, dan Nilai Waktu</a:t>
            </a:r>
          </a:p>
          <a:p>
            <a:pPr algn="l">
              <a:lnSpc>
                <a:spcPct val="115000"/>
              </a:lnSpc>
              <a:spcBef>
                <a:spcPts val="0"/>
              </a:spcBef>
              <a:spcAft>
                <a:spcPts val="600"/>
              </a:spcAft>
            </a:pPr>
            <a:r>
              <a:rPr sz="1600" b="0">
                <a:solidFill>
                  <a:srgbClr val="A8BED6"/>
                </a:solidFill>
                <a:latin typeface="Source Sans Pro"/>
              </a:rPr>
              <a:t>Level 0 · Fondasi · Pilar P1 Perilaku &amp; Literasi Keuangan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Setelah modul ini, peserta mampu</a:t>
            </a:r>
          </a:p>
          <a:p>
            <a:pPr algn="l">
              <a:lnSpc>
                <a:spcPct val="110000"/>
              </a:lnSpc>
              <a:spcBef>
                <a:spcPts val="0"/>
              </a:spcBef>
              <a:spcAft>
                <a:spcPts val="600"/>
              </a:spcAft>
            </a:pPr>
            <a:r>
              <a:rPr sz="2600" b="1">
                <a:solidFill>
                  <a:srgbClr val="0F2B46"/>
                </a:solidFill>
                <a:latin typeface="Source Sans Pro"/>
              </a:rPr>
              <a:t>Capaian Pembelajaran Modul</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Menjelaskan</a:t>
            </a:r>
            <a:r>
              <a:rPr sz="1700" b="0">
                <a:solidFill>
                  <a:srgbClr val="222830"/>
                </a:solidFill>
                <a:latin typeface="Source Sans Pro"/>
              </a:rPr>
              <a:t> tiga fungsi uang dan alasan uang modern kehilangan daya beli dari waktu ke waktu. (C2)</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Membedakan</a:t>
            </a:r>
            <a:r>
              <a:rPr sz="1700" b="0">
                <a:solidFill>
                  <a:srgbClr val="222830"/>
                </a:solidFill>
                <a:latin typeface="Source Sans Pro"/>
              </a:rPr>
              <a:t> imbal hasil nominal dan imbal hasil riil, serta </a:t>
            </a:r>
            <a:r>
              <a:rPr sz="1700" b="1">
                <a:solidFill>
                  <a:srgbClr val="222830"/>
                </a:solidFill>
                <a:latin typeface="Source Sans Pro"/>
              </a:rPr>
              <a:t>menghitung</a:t>
            </a:r>
            <a:r>
              <a:rPr sz="1700" b="0">
                <a:solidFill>
                  <a:srgbClr val="222830"/>
                </a:solidFill>
                <a:latin typeface="Source Sans Pro"/>
              </a:rPr>
              <a:t> keduanya dari data inflasi Indonesia. (C2, C3)</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Menghitung</a:t>
            </a:r>
            <a:r>
              <a:rPr sz="1700" b="0">
                <a:solidFill>
                  <a:srgbClr val="222830"/>
                </a:solidFill>
                <a:latin typeface="Source Sans Pro"/>
              </a:rPr>
              <a:t> nilai kini (present value) dan nilai mendatang (future value) sebuah arus kas tunggal maupun berkala. (C3)</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Menentukan</a:t>
            </a:r>
            <a:r>
              <a:rPr sz="1700" b="0">
                <a:solidFill>
                  <a:srgbClr val="222830"/>
                </a:solidFill>
                <a:latin typeface="Source Sans Pro"/>
              </a:rPr>
              <a:t> tingkat imbal hasil minimum yang diperlukan agar sebuah rencana keuangan tidak tergerus inflasi. (C3)</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Menilai</a:t>
            </a:r>
            <a:r>
              <a:rPr sz="1700" b="0">
                <a:solidFill>
                  <a:srgbClr val="222830"/>
                </a:solidFill>
                <a:latin typeface="Source Sans Pro"/>
              </a:rPr>
              <a:t> klaim imbal hasil sebuah produk keuangan dengan koreksi inflasi, biaya, dan pajak. (C4)</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L0.1</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731520"/>
          </a:xfrm>
          <a:prstGeom prst="rect">
            <a:avLst/>
          </a:prstGeom>
          <a:noFill/>
        </p:spPr>
        <p:txBody>
          <a:bodyPr wrap="square" lIns="0" rIns="0" tIns="0" bIns="0">
            <a:spAutoFit/>
          </a:bodyPr>
          <a:lstStyle/>
          <a:p>
            <a:pPr algn="l">
              <a:lnSpc>
                <a:spcPct val="115000"/>
              </a:lnSpc>
              <a:spcBef>
                <a:spcPts val="0"/>
              </a:spcBef>
              <a:spcAft>
                <a:spcPts val="600"/>
              </a:spcAft>
            </a:pPr>
            <a:r>
              <a:rPr sz="2400" b="1">
                <a:solidFill>
                  <a:srgbClr val="0F2B46"/>
                </a:solidFill>
                <a:latin typeface="Source Sans Pro"/>
              </a:rPr>
              <a:t>Peta Konsep</a:t>
            </a:r>
          </a:p>
        </p:txBody>
      </p:sp>
      <p:sp>
        <p:nvSpPr>
          <p:cNvPr id="4" name="TextBox 3"/>
          <p:cNvSpPr txBox="1"/>
          <p:nvPr/>
        </p:nvSpPr>
        <p:spPr>
          <a:xfrm>
            <a:off x="777240" y="1737360"/>
            <a:ext cx="10637215" cy="4343400"/>
          </a:xfrm>
          <a:prstGeom prst="rect">
            <a:avLst/>
          </a:prstGeom>
          <a:noFill/>
        </p:spPr>
        <p:txBody>
          <a:bodyPr wrap="square" lIns="0" rIns="0" tIns="0" bIns="0">
            <a:spAutoFit/>
          </a:bodyPr>
          <a:lstStyle/>
          <a:p>
            <a:pPr algn="l">
              <a:lnSpc>
                <a:spcPct val="105000"/>
              </a:lnSpc>
              <a:spcBef>
                <a:spcPts val="0"/>
              </a:spcBef>
              <a:spcAft>
                <a:spcPts val="100"/>
              </a:spcAft>
            </a:pPr>
            <a:r>
              <a:rPr sz="900" b="0">
                <a:solidFill>
                  <a:srgbClr val="222830"/>
                </a:solidFill>
                <a:latin typeface="Menlo"/>
              </a:rPr>
              <a:t>                          UANG</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Fungsi              Sifat                Harga</a:t>
            </a:r>
          </a:p>
          <a:p>
            <a:pPr algn="l">
              <a:lnSpc>
                <a:spcPct val="105000"/>
              </a:lnSpc>
              <a:spcBef>
                <a:spcPts val="0"/>
              </a:spcBef>
              <a:spcAft>
                <a:spcPts val="100"/>
              </a:spcAft>
            </a:pPr>
            <a:r>
              <a:rPr sz="900" b="0">
                <a:solidFill>
                  <a:srgbClr val="222830"/>
                </a:solidFill>
                <a:latin typeface="Menlo"/>
              </a:rPr>
              <a:t>   • alat tukar      • dapat dicetak      • suku bunga</a:t>
            </a:r>
          </a:p>
          <a:p>
            <a:pPr algn="l">
              <a:lnSpc>
                <a:spcPct val="105000"/>
              </a:lnSpc>
              <a:spcBef>
                <a:spcPts val="0"/>
              </a:spcBef>
              <a:spcAft>
                <a:spcPts val="100"/>
              </a:spcAft>
            </a:pPr>
            <a:r>
              <a:rPr sz="900" b="0">
                <a:solidFill>
                  <a:srgbClr val="222830"/>
                </a:solidFill>
                <a:latin typeface="Menlo"/>
              </a:rPr>
              <a:t>   • satuan hitung   • pasokan bertambah  • tingkat diskonto</a:t>
            </a:r>
          </a:p>
          <a:p>
            <a:pPr algn="l">
              <a:lnSpc>
                <a:spcPct val="105000"/>
              </a:lnSpc>
              <a:spcBef>
                <a:spcPts val="0"/>
              </a:spcBef>
              <a:spcAft>
                <a:spcPts val="100"/>
              </a:spcAft>
            </a:pPr>
            <a:r>
              <a:rPr sz="900" b="0">
                <a:solidFill>
                  <a:srgbClr val="222830"/>
                </a:solidFill>
                <a:latin typeface="Menlo"/>
              </a:rPr>
              <a:t>   • penyimpan nilai        │                   │</a:t>
            </a:r>
          </a:p>
          <a:p>
            <a:pPr algn="l">
              <a:lnSpc>
                <a:spcPct val="105000"/>
              </a:lnSpc>
              <a:spcBef>
                <a:spcPts val="0"/>
              </a:spcBef>
              <a:spcAft>
                <a:spcPts val="100"/>
              </a:spcAft>
            </a:pPr>
            <a:r>
              <a:rPr sz="900" b="0">
                <a:solidFill>
                  <a:srgbClr val="222830"/>
                </a:solidFill>
                <a:latin typeface="Menlo"/>
              </a:rPr>
              <a:t>            │               │                   │</a:t>
            </a:r>
          </a:p>
          <a:p>
            <a:pPr algn="l">
              <a:lnSpc>
                <a:spcPct val="105000"/>
              </a:lnSpc>
              <a:spcBef>
                <a:spcPts val="0"/>
              </a:spcBef>
              <a:spcAft>
                <a:spcPts val="100"/>
              </a:spcAft>
            </a:pPr>
            <a:r>
              <a:rPr sz="900" b="0">
                <a:solidFill>
                  <a:srgbClr val="222830"/>
                </a:solidFill>
                <a:latin typeface="Menlo"/>
              </a:rPr>
              <a:t>            └──────► INFLASI ◄──────────────────┘</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Daya beli turun            Nilai waktu uang</a:t>
            </a:r>
          </a:p>
          <a:p>
            <a:pPr algn="l">
              <a:lnSpc>
                <a:spcPct val="105000"/>
              </a:lnSpc>
              <a:spcBef>
                <a:spcPts val="0"/>
              </a:spcBef>
              <a:spcAft>
                <a:spcPts val="100"/>
              </a:spcAft>
            </a:pPr>
            <a:r>
              <a:rPr sz="900" b="0">
                <a:solidFill>
                  <a:srgbClr val="222830"/>
                </a:solidFill>
                <a:latin typeface="Menlo"/>
              </a:rPr>
              <a:t>              │                           │</a:t>
            </a:r>
          </a:p>
          <a:p>
            <a:pPr algn="l">
              <a:lnSpc>
                <a:spcPct val="105000"/>
              </a:lnSpc>
              <a:spcBef>
                <a:spcPts val="0"/>
              </a:spcBef>
              <a:spcAft>
                <a:spcPts val="100"/>
              </a:spcAft>
            </a:pPr>
            <a:r>
              <a:rPr sz="900" b="0">
                <a:solidFill>
                  <a:srgbClr val="222830"/>
                </a:solidFill>
                <a:latin typeface="Menlo"/>
              </a:rPr>
              <a:t>      imbal hasil RIIL            PV ◄──► FV</a:t>
            </a:r>
          </a:p>
          <a:p>
            <a:pPr algn="l">
              <a:lnSpc>
                <a:spcPct val="105000"/>
              </a:lnSpc>
              <a:spcBef>
                <a:spcPts val="0"/>
              </a:spcBef>
              <a:spcAft>
                <a:spcPts val="100"/>
              </a:spcAft>
            </a:pPr>
            <a:r>
              <a:rPr sz="900" b="0">
                <a:solidFill>
                  <a:srgbClr val="222830"/>
                </a:solidFill>
                <a:latin typeface="Menlo"/>
              </a:rPr>
              <a:t>              │                           │</a:t>
            </a:r>
          </a:p>
          <a:p>
            <a:pPr algn="l">
              <a:lnSpc>
                <a:spcPct val="105000"/>
              </a:lnSpc>
              <a:spcBef>
                <a:spcPts val="0"/>
              </a:spcBef>
              <a:spcAft>
                <a:spcPts val="100"/>
              </a:spcAft>
            </a:pPr>
            <a:r>
              <a:rPr sz="900" b="0">
                <a:solidFill>
                  <a:srgbClr val="222830"/>
                </a:solidFill>
                <a:latin typeface="Menlo"/>
              </a:rPr>
              <a:t>              └────────► AMBANG MINIMUM ◄─┘</a:t>
            </a:r>
          </a:p>
          <a:p>
            <a:pPr algn="l">
              <a:lnSpc>
                <a:spcPct val="105000"/>
              </a:lnSpc>
              <a:spcBef>
                <a:spcPts val="0"/>
              </a:spcBef>
              <a:spcAft>
                <a:spcPts val="100"/>
              </a:spcAft>
            </a:pPr>
            <a:r>
              <a:rPr sz="900" b="0">
                <a:solidFill>
                  <a:srgbClr val="222830"/>
                </a:solidFill>
                <a:latin typeface="Menlo"/>
              </a:rPr>
              <a:t>                   (rintangan yang wajib dilampaui)</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L0.1</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4.1</a:t>
            </a:r>
          </a:p>
          <a:p>
            <a:pPr algn="l">
              <a:lnSpc>
                <a:spcPct val="108000"/>
              </a:lnSpc>
              <a:spcBef>
                <a:spcPts val="0"/>
              </a:spcBef>
              <a:spcAft>
                <a:spcPts val="600"/>
              </a:spcAft>
            </a:pPr>
            <a:r>
              <a:rPr sz="3400" b="1">
                <a:solidFill>
                  <a:srgbClr val="FFFFFF"/>
                </a:solidFill>
                <a:latin typeface="Source Sans Pro"/>
              </a:rPr>
              <a:t>Mengapa modul ini didahulukan</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L0.1</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4.2</a:t>
            </a:r>
          </a:p>
          <a:p>
            <a:pPr algn="l">
              <a:lnSpc>
                <a:spcPct val="108000"/>
              </a:lnSpc>
              <a:spcBef>
                <a:spcPts val="0"/>
              </a:spcBef>
              <a:spcAft>
                <a:spcPts val="600"/>
              </a:spcAft>
            </a:pPr>
            <a:r>
              <a:rPr sz="3400" b="1">
                <a:solidFill>
                  <a:srgbClr val="FFFFFF"/>
                </a:solidFill>
                <a:latin typeface="Source Sans Pro"/>
              </a:rPr>
              <a:t>Tiga fungsi uang dan mengapa satu di antaranya rapuh</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L0.1</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4.2</a:t>
            </a:r>
          </a:p>
          <a:p>
            <a:pPr algn="l">
              <a:lnSpc>
                <a:spcPct val="110000"/>
              </a:lnSpc>
              <a:spcBef>
                <a:spcPts val="0"/>
              </a:spcBef>
              <a:spcAft>
                <a:spcPts val="600"/>
              </a:spcAft>
            </a:pPr>
            <a:r>
              <a:rPr sz="2600" b="1">
                <a:solidFill>
                  <a:srgbClr val="0F2B46"/>
                </a:solidFill>
                <a:latin typeface="Source Sans Pro"/>
              </a:rPr>
              <a:t>Tiga fungsi uang dan mengapa satu di antaranya rapuh</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Alat tukar</a:t>
            </a:r>
            <a:r>
              <a:rPr sz="1700" b="0">
                <a:solidFill>
                  <a:srgbClr val="222830"/>
                </a:solidFill>
                <a:latin typeface="Source Sans Pro"/>
              </a:rPr>
              <a:t> — menghapus kebutuhan barter.</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Satuan hitung</a:t>
            </a:r>
            <a:r>
              <a:rPr sz="1700" b="0">
                <a:solidFill>
                  <a:srgbClr val="222830"/>
                </a:solidFill>
                <a:latin typeface="Source Sans Pro"/>
              </a:rPr>
              <a:t> — memberi ukuran umum bagi nilai.</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Penyimpan nilai</a:t>
            </a:r>
            <a:r>
              <a:rPr sz="1700" b="0">
                <a:solidFill>
                  <a:srgbClr val="222830"/>
                </a:solidFill>
                <a:latin typeface="Source Sans Pro"/>
              </a:rPr>
              <a:t> — memindahkan daya beli ke masa depan.</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L0.1</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4.3</a:t>
            </a:r>
          </a:p>
          <a:p>
            <a:pPr algn="l">
              <a:lnSpc>
                <a:spcPct val="108000"/>
              </a:lnSpc>
              <a:spcBef>
                <a:spcPts val="0"/>
              </a:spcBef>
              <a:spcAft>
                <a:spcPts val="600"/>
              </a:spcAft>
            </a:pPr>
            <a:r>
              <a:rPr sz="3400" b="1">
                <a:solidFill>
                  <a:srgbClr val="FFFFFF"/>
                </a:solidFill>
                <a:latin typeface="Source Sans Pro"/>
              </a:rPr>
              <a:t>Membaca inflasi seperti seorang pemodal</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L0.1</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4.4</a:t>
            </a:r>
          </a:p>
          <a:p>
            <a:pPr algn="l">
              <a:lnSpc>
                <a:spcPct val="108000"/>
              </a:lnSpc>
              <a:spcBef>
                <a:spcPts val="0"/>
              </a:spcBef>
              <a:spcAft>
                <a:spcPts val="600"/>
              </a:spcAft>
            </a:pPr>
            <a:r>
              <a:rPr sz="3400" b="1">
                <a:solidFill>
                  <a:srgbClr val="FFFFFF"/>
                </a:solidFill>
                <a:latin typeface="Source Sans Pro"/>
              </a:rPr>
              <a:t>Imbal hasil nominal dan imbal hasil riil</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L0.1</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4.5</a:t>
            </a:r>
          </a:p>
          <a:p>
            <a:pPr algn="l">
              <a:lnSpc>
                <a:spcPct val="108000"/>
              </a:lnSpc>
              <a:spcBef>
                <a:spcPts val="0"/>
              </a:spcBef>
              <a:spcAft>
                <a:spcPts val="600"/>
              </a:spcAft>
            </a:pPr>
            <a:r>
              <a:rPr sz="3400" b="1">
                <a:solidFill>
                  <a:srgbClr val="FFFFFF"/>
                </a:solidFill>
                <a:latin typeface="Source Sans Pro"/>
              </a:rPr>
              <a:t>Rintangan sejati: inflasi, biaya, pajak</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L0.1</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4.6</a:t>
            </a:r>
          </a:p>
          <a:p>
            <a:pPr algn="l">
              <a:lnSpc>
                <a:spcPct val="108000"/>
              </a:lnSpc>
              <a:spcBef>
                <a:spcPts val="0"/>
              </a:spcBef>
              <a:spcAft>
                <a:spcPts val="600"/>
              </a:spcAft>
            </a:pPr>
            <a:r>
              <a:rPr sz="3400" b="1">
                <a:solidFill>
                  <a:srgbClr val="FFFFFF"/>
                </a:solidFill>
                <a:latin typeface="Source Sans Pro"/>
              </a:rPr>
              <a:t>Nilai waktu uang</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L0.1</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4.7</a:t>
            </a:r>
          </a:p>
          <a:p>
            <a:pPr algn="l">
              <a:lnSpc>
                <a:spcPct val="108000"/>
              </a:lnSpc>
              <a:spcBef>
                <a:spcPts val="0"/>
              </a:spcBef>
              <a:spcAft>
                <a:spcPts val="600"/>
              </a:spcAft>
            </a:pPr>
            <a:r>
              <a:rPr sz="3400" b="1">
                <a:solidFill>
                  <a:srgbClr val="FFFFFF"/>
                </a:solidFill>
                <a:latin typeface="Source Sans Pro"/>
              </a:rPr>
              <a:t>Aturan 72 dan intuisi cepat</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L0.1</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4.7</a:t>
            </a:r>
          </a:p>
          <a:p>
            <a:pPr algn="l">
              <a:lnSpc>
                <a:spcPct val="110000"/>
              </a:lnSpc>
              <a:spcBef>
                <a:spcPts val="0"/>
              </a:spcBef>
              <a:spcAft>
                <a:spcPts val="600"/>
              </a:spcAft>
            </a:pPr>
            <a:r>
              <a:rPr sz="2600" b="1">
                <a:solidFill>
                  <a:srgbClr val="0F2B46"/>
                </a:solidFill>
                <a:latin typeface="Source Sans Pro"/>
              </a:rPr>
              <a:t>Aturan 72 dan intuisi cepat</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Pada 6% per tahun: 72/6 = </a:t>
            </a:r>
            <a:r>
              <a:rPr sz="1700" b="1">
                <a:solidFill>
                  <a:srgbClr val="222830"/>
                </a:solidFill>
                <a:latin typeface="Source Sans Pro"/>
              </a:rPr>
              <a:t>12 tahun</a:t>
            </a:r>
            <a:r>
              <a:rPr sz="1700" b="0">
                <a:solidFill>
                  <a:srgbClr val="222830"/>
                </a:solidFill>
                <a:latin typeface="Source Sans Pro"/>
              </a:rPr>
              <a:t>.</a:t>
            </a:r>
          </a:p>
          <a:p>
            <a:pPr algn="l">
              <a:lnSpc>
                <a:spcPct val="120000"/>
              </a:lnSpc>
              <a:spcBef>
                <a:spcPts val="1000"/>
              </a:spcBef>
              <a:spcAft>
                <a:spcPts val="0"/>
              </a:spcAft>
            </a:pPr>
            <a:r>
              <a:rPr sz="1700" b="0">
                <a:solidFill>
                  <a:srgbClr val="222830"/>
                </a:solidFill>
                <a:latin typeface="Source Sans Pro"/>
              </a:rPr>
              <a:t>▪  Pada 12% per tahun: 72/12 = </a:t>
            </a:r>
            <a:r>
              <a:rPr sz="1700" b="1">
                <a:solidFill>
                  <a:srgbClr val="222830"/>
                </a:solidFill>
                <a:latin typeface="Source Sans Pro"/>
              </a:rPr>
              <a:t>6 tahun</a:t>
            </a:r>
            <a:r>
              <a:rPr sz="1700" b="0">
                <a:solidFill>
                  <a:srgbClr val="222830"/>
                </a:solidFill>
                <a:latin typeface="Source Sans Pro"/>
              </a:rPr>
              <a:t>.</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L0.1</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4.8</a:t>
            </a:r>
          </a:p>
          <a:p>
            <a:pPr algn="l">
              <a:lnSpc>
                <a:spcPct val="108000"/>
              </a:lnSpc>
              <a:spcBef>
                <a:spcPts val="0"/>
              </a:spcBef>
              <a:spcAft>
                <a:spcPts val="600"/>
              </a:spcAft>
            </a:pPr>
            <a:r>
              <a:rPr sz="3400" b="1">
                <a:solidFill>
                  <a:srgbClr val="FFFFFF"/>
                </a:solidFill>
                <a:latin typeface="Source Sans Pro"/>
              </a:rPr>
              <a:t>Kesalahpahaman yang paling sering terjadi</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L0.1</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STUDI KASUS</a:t>
            </a:r>
          </a:p>
          <a:p>
            <a:pPr algn="l">
              <a:lnSpc>
                <a:spcPct val="108000"/>
              </a:lnSpc>
              <a:spcBef>
                <a:spcPts val="0"/>
              </a:spcBef>
              <a:spcAft>
                <a:spcPts val="600"/>
              </a:spcAft>
            </a:pPr>
            <a:r>
              <a:rPr sz="3400" b="1">
                <a:solidFill>
                  <a:srgbClr val="FFFFFF"/>
                </a:solidFill>
                <a:latin typeface="Source Sans Pro"/>
              </a:rPr>
              <a:t>Contoh Terhitung</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L0.1</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PENUGASAN</a:t>
            </a:r>
          </a:p>
          <a:p>
            <a:pPr algn="l">
              <a:lnSpc>
                <a:spcPct val="108000"/>
              </a:lnSpc>
              <a:spcBef>
                <a:spcPts val="0"/>
              </a:spcBef>
              <a:spcAft>
                <a:spcPts val="600"/>
              </a:spcAft>
            </a:pPr>
            <a:r>
              <a:rPr sz="3400" b="1">
                <a:solidFill>
                  <a:srgbClr val="FFFFFF"/>
                </a:solidFill>
                <a:latin typeface="Source Sans Pro"/>
              </a:rPr>
              <a:t>Lembar Kerja Peserta</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L0.1</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14</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0000"/>
              </a:lnSpc>
              <a:spcBef>
                <a:spcPts val="0"/>
              </a:spcBef>
              <a:spcAft>
                <a:spcPts val="600"/>
              </a:spcAft>
            </a:pPr>
            <a:r>
              <a:rPr sz="2600" b="1">
                <a:solidFill>
                  <a:srgbClr val="0F2B46"/>
                </a:solidFill>
                <a:latin typeface="Source Sans Pro"/>
              </a:rPr>
              <a:t>Yang harus Anda kerjakan</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Bagian A — Inflasi pribadi Anda (bobot sendiri)</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Bagian B — Uji tiga instrumen</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Bagian C — Satu tujuan keuangan</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L0.1</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15</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RUBRIK</a:t>
            </a:r>
          </a:p>
          <a:p>
            <a:pPr algn="l">
              <a:lnSpc>
                <a:spcPct val="110000"/>
              </a:lnSpc>
              <a:spcBef>
                <a:spcPts val="0"/>
              </a:spcBef>
              <a:spcAft>
                <a:spcPts val="600"/>
              </a:spcAft>
            </a:pPr>
            <a:r>
              <a:rPr sz="2400" b="1">
                <a:solidFill>
                  <a:srgbClr val="0F2B46"/>
                </a:solidFill>
                <a:latin typeface="Source Sans Pro"/>
              </a:rPr>
              <a:t>Dimensi penilaian</a:t>
            </a:r>
          </a:p>
        </p:txBody>
      </p:sp>
      <p:graphicFrame>
        <p:nvGraphicFramePr>
          <p:cNvPr id="4" name="Table 3"/>
          <p:cNvGraphicFramePr>
            <a:graphicFrameLocks noGrp="1"/>
          </p:cNvGraphicFramePr>
          <p:nvPr/>
        </p:nvGraphicFramePr>
        <p:xfrm>
          <a:off x="777240" y="1828800"/>
          <a:ext cx="10637215" cy="2688336"/>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Dimensi</a:t>
                      </a:r>
                    </a:p>
                  </a:txBody>
                  <a:tcPr anchor="ctr" marL="73152" marR="73152">
                    <a:solidFill>
                      <a:srgbClr val="0F2B46"/>
                    </a:solidFill>
                  </a:tcPr>
                </a:tc>
                <a:tc>
                  <a:txBody>
                    <a:bodyPr/>
                    <a:lstStyle/>
                    <a:p>
                      <a:r>
                        <a:rPr sz="1300" b="1">
                          <a:solidFill>
                            <a:srgbClr val="FFFFFF"/>
                          </a:solidFill>
                          <a:latin typeface="Source Sans Pro"/>
                        </a:rPr>
                        <a:t>Standar 'Kompeten' (3)</a:t>
                      </a:r>
                    </a:p>
                  </a:txBody>
                  <a:tcPr anchor="ctr" marL="73152" marR="73152">
                    <a:solidFill>
                      <a:srgbClr val="0F2B46"/>
                    </a:solidFill>
                  </a:tcPr>
                </a:tc>
              </a:tr>
              <a:tr h="384048">
                <a:tc>
                  <a:txBody>
                    <a:bodyPr/>
                    <a:lstStyle/>
                    <a:p>
                      <a:r>
                        <a:rPr sz="1300" b="1">
                          <a:solidFill>
                            <a:srgbClr val="222830"/>
                          </a:solidFill>
                          <a:latin typeface="Source Sans Pro"/>
                        </a:rPr>
                        <a:t>**D1 Ketepatan konsep**</a:t>
                      </a:r>
                    </a:p>
                  </a:txBody>
                  <a:tcPr anchor="ctr" marL="73152" marR="73152" marT="27432" marB="27432">
                    <a:solidFill>
                      <a:srgbClr val="FFFFFF"/>
                    </a:solidFill>
                  </a:tcPr>
                </a:tc>
                <a:tc>
                  <a:txBody>
                    <a:bodyPr/>
                    <a:lstStyle/>
                    <a:p>
                      <a:r>
                        <a:rPr sz="1300" b="0">
                          <a:solidFill>
                            <a:srgbClr val="222830"/>
                          </a:solidFill>
                          <a:latin typeface="Source Sans Pro"/>
                        </a:rPr>
                        <a:t>Seluruh perhitungan benar dan rumus tepat</a:t>
                      </a:r>
                    </a:p>
                  </a:txBody>
                  <a:tcPr anchor="ctr" marL="73152" marR="73152" marT="27432" marB="27432">
                    <a:solidFill>
                      <a:srgbClr val="FFFFFF"/>
                    </a:solidFill>
                  </a:tcPr>
                </a:tc>
              </a:tr>
              <a:tr h="384048">
                <a:tc>
                  <a:txBody>
                    <a:bodyPr/>
                    <a:lstStyle/>
                    <a:p>
                      <a:r>
                        <a:rPr sz="1300" b="1">
                          <a:solidFill>
                            <a:srgbClr val="222830"/>
                          </a:solidFill>
                          <a:latin typeface="Source Sans Pro"/>
                        </a:rPr>
                        <a:t>**D2 Kualitas data**</a:t>
                      </a:r>
                    </a:p>
                  </a:txBody>
                  <a:tcPr anchor="ctr" marL="73152" marR="73152" marT="27432" marB="27432">
                    <a:solidFill>
                      <a:srgbClr val="F1F4F8"/>
                    </a:solidFill>
                  </a:tcPr>
                </a:tc>
                <a:tc>
                  <a:txBody>
                    <a:bodyPr/>
                    <a:lstStyle/>
                    <a:p>
                      <a:r>
                        <a:rPr sz="1300" b="0">
                          <a:solidFill>
                            <a:srgbClr val="222830"/>
                          </a:solidFill>
                          <a:latin typeface="Source Sans Pro"/>
                        </a:rPr>
                        <a:t>Seluruh asumsi bersumber dan dicantumkan</a:t>
                      </a:r>
                    </a:p>
                  </a:txBody>
                  <a:tcPr anchor="ctr" marL="73152" marR="73152" marT="27432" marB="27432">
                    <a:solidFill>
                      <a:srgbClr val="F1F4F8"/>
                    </a:solidFill>
                  </a:tcPr>
                </a:tc>
              </a:tr>
              <a:tr h="384048">
                <a:tc>
                  <a:txBody>
                    <a:bodyPr/>
                    <a:lstStyle/>
                    <a:p>
                      <a:r>
                        <a:rPr sz="1300" b="1">
                          <a:solidFill>
                            <a:srgbClr val="222830"/>
                          </a:solidFill>
                          <a:latin typeface="Source Sans Pro"/>
                        </a:rPr>
                        <a:t>**D3 Penalaran**</a:t>
                      </a:r>
                    </a:p>
                  </a:txBody>
                  <a:tcPr anchor="ctr" marL="73152" marR="73152" marT="27432" marB="27432">
                    <a:solidFill>
                      <a:srgbClr val="FFFFFF"/>
                    </a:solidFill>
                  </a:tcPr>
                </a:tc>
                <a:tc>
                  <a:txBody>
                    <a:bodyPr/>
                    <a:lstStyle/>
                    <a:p>
                      <a:r>
                        <a:rPr sz="1300" b="0">
                          <a:solidFill>
                            <a:srgbClr val="222830"/>
                          </a:solidFill>
                          <a:latin typeface="Source Sans Pro"/>
                        </a:rPr>
                        <a:t>Tafsir menghubungkan angka dan keputusan</a:t>
                      </a:r>
                    </a:p>
                  </a:txBody>
                  <a:tcPr anchor="ctr" marL="73152" marR="73152" marT="27432" marB="27432">
                    <a:solidFill>
                      <a:srgbClr val="FFFFFF"/>
                    </a:solidFill>
                  </a:tcPr>
                </a:tc>
              </a:tr>
              <a:tr h="384048">
                <a:tc>
                  <a:txBody>
                    <a:bodyPr/>
                    <a:lstStyle/>
                    <a:p>
                      <a:r>
                        <a:rPr sz="1300" b="1">
                          <a:solidFill>
                            <a:srgbClr val="222830"/>
                          </a:solidFill>
                          <a:latin typeface="Source Sans Pro"/>
                        </a:rPr>
                        <a:t>**D4 Perlakuan risiko**</a:t>
                      </a:r>
                    </a:p>
                  </a:txBody>
                  <a:tcPr anchor="ctr" marL="73152" marR="73152" marT="27432" marB="27432">
                    <a:solidFill>
                      <a:srgbClr val="F1F4F8"/>
                    </a:solidFill>
                  </a:tcPr>
                </a:tc>
                <a:tc>
                  <a:txBody>
                    <a:bodyPr/>
                    <a:lstStyle/>
                    <a:p>
                      <a:r>
                        <a:rPr sz="1300" b="0">
                          <a:solidFill>
                            <a:srgbClr val="222830"/>
                          </a:solidFill>
                          <a:latin typeface="Source Sans Pro"/>
                        </a:rPr>
                        <a:t>Menyajikan skenario imbal hasil rendah</a:t>
                      </a:r>
                    </a:p>
                  </a:txBody>
                  <a:tcPr anchor="ctr" marL="73152" marR="73152" marT="27432" marB="27432">
                    <a:solidFill>
                      <a:srgbClr val="F1F4F8"/>
                    </a:solidFill>
                  </a:tcPr>
                </a:tc>
              </a:tr>
              <a:tr h="384048">
                <a:tc>
                  <a:txBody>
                    <a:bodyPr/>
                    <a:lstStyle/>
                    <a:p>
                      <a:r>
                        <a:rPr sz="1300" b="1">
                          <a:solidFill>
                            <a:srgbClr val="222830"/>
                          </a:solidFill>
                          <a:latin typeface="Source Sans Pro"/>
                        </a:rPr>
                        <a:t>**D5 Disiplin proses**</a:t>
                      </a:r>
                    </a:p>
                  </a:txBody>
                  <a:tcPr anchor="ctr" marL="73152" marR="73152" marT="27432" marB="27432">
                    <a:solidFill>
                      <a:srgbClr val="FFFFFF"/>
                    </a:solidFill>
                  </a:tcPr>
                </a:tc>
                <a:tc>
                  <a:txBody>
                    <a:bodyPr/>
                    <a:lstStyle/>
                    <a:p>
                      <a:r>
                        <a:rPr sz="1300" b="0">
                          <a:solidFill>
                            <a:srgbClr val="222830"/>
                          </a:solidFill>
                          <a:latin typeface="Source Sans Pro"/>
                        </a:rPr>
                        <a:t>Tiga bagian lengkap</a:t>
                      </a:r>
                    </a:p>
                  </a:txBody>
                  <a:tcPr anchor="ctr" marL="73152" marR="73152" marT="27432" marB="27432">
                    <a:solidFill>
                      <a:srgbClr val="FFFFFF"/>
                    </a:solidFill>
                  </a:tcPr>
                </a:tc>
              </a:tr>
              <a:tr h="384048">
                <a:tc>
                  <a:txBody>
                    <a:bodyPr/>
                    <a:lstStyle/>
                    <a:p>
                      <a:r>
                        <a:rPr sz="1300" b="1">
                          <a:solidFill>
                            <a:srgbClr val="222830"/>
                          </a:solidFill>
                          <a:latin typeface="Source Sans Pro"/>
                        </a:rPr>
                        <a:t>**D6 Komunikasi**</a:t>
                      </a:r>
                    </a:p>
                  </a:txBody>
                  <a:tcPr anchor="ctr" marL="73152" marR="73152" marT="27432" marB="27432">
                    <a:solidFill>
                      <a:srgbClr val="F1F4F8"/>
                    </a:solidFill>
                  </a:tcPr>
                </a:tc>
                <a:tc>
                  <a:txBody>
                    <a:bodyPr/>
                    <a:lstStyle/>
                    <a:p>
                      <a:r>
                        <a:rPr sz="1300" b="0">
                          <a:solidFill>
                            <a:srgbClr val="222830"/>
                          </a:solidFill>
                          <a:latin typeface="Source Sans Pro"/>
                        </a:rPr>
                        <a:t>Refleksi spesifik dengan tindakan</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L0.1</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16</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0F2B46"/>
        </a:solidFill>
        <a:effectLst/>
      </p:bgPr>
    </p:bg>
    <p:spTree>
      <p:nvGrpSpPr>
        <p:cNvPr id="1" name=""/>
        <p:cNvGrpSpPr/>
        <p:nvPr/>
      </p:nvGrpSpPr>
      <p:grpSpPr/>
      <p:sp>
        <p:nvSpPr>
          <p:cNvPr id="2" name="TextBox 1"/>
          <p:cNvSpPr txBox="1"/>
          <p:nvPr/>
        </p:nvSpPr>
        <p:spPr>
          <a:xfrm>
            <a:off x="777240" y="2011680"/>
            <a:ext cx="9539935" cy="3108960"/>
          </a:xfrm>
          <a:prstGeom prst="rect">
            <a:avLst/>
          </a:prstGeom>
          <a:noFill/>
        </p:spPr>
        <p:txBody>
          <a:bodyPr wrap="square" lIns="0" rIns="0" tIns="0" bIns="0">
            <a:spAutoFit/>
          </a:bodyPr>
          <a:lstStyle/>
          <a:p>
            <a:pPr algn="l">
              <a:lnSpc>
                <a:spcPct val="115000"/>
              </a:lnSpc>
              <a:spcBef>
                <a:spcPts val="0"/>
              </a:spcBef>
              <a:spcAft>
                <a:spcPts val="1600"/>
              </a:spcAft>
            </a:pPr>
            <a:r>
              <a:rPr sz="1300" b="1">
                <a:solidFill>
                  <a:srgbClr val="C88A2E"/>
                </a:solidFill>
                <a:latin typeface="Source Sans Pro"/>
              </a:rPr>
              <a:t>PENAFIAN</a:t>
            </a:r>
          </a:p>
          <a:p>
            <a:pPr algn="l">
              <a:lnSpc>
                <a:spcPct val="112000"/>
              </a:lnSpc>
              <a:spcBef>
                <a:spcPts val="0"/>
              </a:spcBef>
              <a:spcAft>
                <a:spcPts val="1800"/>
              </a:spcAft>
            </a:pPr>
            <a:r>
              <a:rPr sz="3400" b="1">
                <a:solidFill>
                  <a:srgbClr val="FFFFFF"/>
                </a:solidFill>
                <a:latin typeface="Source Sans Pro"/>
              </a:rPr>
              <a:t>Materi ini bersifat edukasi, bukan saran investasi personal.</a:t>
            </a:r>
          </a:p>
          <a:p>
            <a:pPr algn="l">
              <a:lnSpc>
                <a:spcPct val="130000"/>
              </a:lnSpc>
              <a:spcBef>
                <a:spcPts val="0"/>
              </a:spcBef>
              <a:spcAft>
                <a:spcPts val="600"/>
              </a:spcAft>
            </a:pPr>
            <a:r>
              <a:rPr sz="1500" b="0">
                <a:solidFill>
                  <a:srgbClr val="A8BED6"/>
                </a:solidFill>
                <a:latin typeface="Source Sans Pro"/>
              </a:rPr>
              <a:t>Kinerja masa lalu tidak menjamin hasil masa depan. Investasi mengandung risiko kehilangan sebagian atau seluruh modal. Konsultasikan keputusan keuangan Anda dengan pihak berizin di bawah pengawasan OJK.</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L0.1</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17</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