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notesMaster" Target="notesMasters/notesMaster1.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Setiap butir ujian wajib memenuhi ketentuan berikut. Ini menjaga agar ujian mengukur kompetensi, bukan kemampuan menebak.</a:t>
            </a:r>
          </a:p>
          <a:p/>
          <a:p>
            <a:r>
              <a:t>1. **Berasal dari bank soal modul**, dengan variasi angka. Tidak boleh persis sama agar tidak menguji hafalan kunci. 2. **Pengecoh harus masuk akal.** Setiap opsi salah pada butir perhitungan harus merupakan hasil dari **kesalahan umum yang nyata** — misalnya lupa pajak, lupa inflasi, memakai bunga flat tanpa konversi, memakai rata-rata aritmetik. 3. **Tidak ada butir jebakan** yang bergantung pada pembacaan kata yang rancu. 4. **Butir C5 dinilai dengan rubrik**, bukan dengan kunci tunggal. 5. **Tidak ada butir yang menanyakan rekomendasi instrumen tertentu.** Ini pelanggaran batas layanan program.</a:t>
            </a:r>
          </a:p>
          <a:p/>
          <a:p>
            <a:r>
              <a:t>**Contoh penyusunan pengecoh yang benar** (butir C3, modul L0.5):</a:t>
            </a:r>
          </a:p>
          <a:p/>
          <a:p>
            <a:r>
              <a:t>&gt; Kredit kendaraan Rp120.000.000, bunga flat 6,5% per tahun, tenor 36 bulan. &gt; Berapa perkiraan bunga efektif tahunannya? &gt; &gt; A. 6,5% — pengecoh: memakai angka yang tertera tanpa konversi &gt; B. 9,8% — pengecoh: mengalikan dengan 1,5 alih-alih 2n/(n+1) &gt; C. **12,6%** — **kunci** &gt; D. 19,5% — pengecoh: mengalikan bunga flat dengan tenor dalam tahun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**Deskripsi.** Peserta menyusun laporan diagnostik atas keuangan pribadinya sendiri, mengintegrasikan seluruh alat dari sepuluh modul.</a:t>
            </a:r>
          </a:p>
          <a:p/>
          <a:p>
            <a:r>
              <a:t>**Struktur wajib (8–15 halaman):**</a:t>
            </a:r>
          </a:p>
          <a:p/>
          <a:p>
            <a:r>
              <a:t>**Ketentuan tambahan:**</a:t>
            </a:r>
          </a:p>
          <a:p/>
          <a:p>
            <a:r>
              <a:t>- Seluruh perhitungan menggunakan kalkulator lembar sebar yang dibangun di L0.8. - Data boleh dianonimkan (pengali tetap), tetapi **struktur dan rasio harus nyata**. Laporan dengan angka fiktif dinilai 1 pada D2. - Peserta yang tidak nyaman menggunakan data pribadinya dapat mengajukan penggunaan **kasus keluarga terdekat dengan izin tertulis**, atau kasus standar yang disediakan pengajar. Pilihan ini tidak mengurangi nilai.</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**Yang diuji:** kemampuan **menerapkan** — 40% butir menuntut perhitungan. Menghafal definisi tidak akan meluluskan Anda.</a:t>
            </a:r>
          </a:p>
          <a:p/>
          <a:p>
            <a:r>
              <a:t>**Lima keterampilan yang paling sering menentukan kelulusan:**</a:t>
            </a:r>
          </a:p>
          <a:p/>
          <a:p>
            <a:r>
              <a:t>1. Mengonversi bunga flat ke bunga efektif tahunan (L0.5) 2. Menghitung imbal hasil riil setelah pajak dan biaya (L0.1) 3. Menghitung nilai pada tenggat dan setoran bulanan yang diperlukan (L0.1, L0.6) 4. Menghitung tujuh rasio kesehatan keuangan dan menafsirkannya (L0.2) 5. Membedakan rata-rata aritmetik dan CAGR (L0.8)</a:t>
            </a:r>
          </a:p>
          <a:p/>
          <a:p>
            <a:r>
              <a:t>**Cara berlatih:** kerjakan ulang seluruh bank soal C3 dan C4 dari sepuluh modul **menggunakan angka yang Anda ubah sendiri**. Bila Anda hanya dapat mengerjakan soal dengan angka aslinya, Anda menghafal, bukan menguasai.</a:t>
            </a:r>
          </a:p>
          <a:p/>
          <a:p>
            <a:r>
              <a:t>**Kesalahan yang paling sering menggugurkan proyek:**</a:t>
            </a:r>
          </a:p>
          <a:p/>
          <a:p>
            <a:r>
              <a:t>**Yang boleh dibawa:** kalkulator, lembar sebar yang Anda bangun sendiri di L0.8. **Yang tidak boleh:** naskah modul, catatan rumus jadi, perangkat terhubung jaringan.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Ujian Jenjang Level 0 dan Ketentuan Kelulusan</a:t>
            </a:r>
          </a:p>
          <a:p>
            <a:pPr algn="l">
              <a:lnSpc>
                <a:spcPct val="115000"/>
              </a:lnSpc>
              <a:spcBef>
                <a:spcPts val="0"/>
              </a:spcBef>
              <a:spcAft>
                <a:spcPts val="600"/>
              </a:spcAft>
            </a:pPr>
            <a:r>
              <a:rPr sz="1600" b="0">
                <a:solidFill>
                  <a:srgbClr val="A8BED6"/>
                </a:solidFill>
                <a:latin typeface="Source Sans Pro"/>
              </a:rPr>
              <a:t>Level 0 · Fondasi · Instrumen Asesmen Sumatif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1.</a:t>
            </a:r>
          </a:p>
          <a:p>
            <a:pPr algn="l">
              <a:lnSpc>
                <a:spcPct val="108000"/>
              </a:lnSpc>
              <a:spcBef>
                <a:spcPts val="0"/>
              </a:spcBef>
              <a:spcAft>
                <a:spcPts val="600"/>
              </a:spcAft>
            </a:pPr>
            <a:r>
              <a:rPr sz="3400" b="1">
                <a:solidFill>
                  <a:srgbClr val="FFFFFF"/>
                </a:solidFill>
                <a:latin typeface="Source Sans Pro"/>
              </a:rPr>
              <a:t>Ketentuan Umum</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1.</a:t>
            </a:r>
          </a:p>
          <a:p>
            <a:pPr algn="l">
              <a:lnSpc>
                <a:spcPct val="110000"/>
              </a:lnSpc>
              <a:spcBef>
                <a:spcPts val="0"/>
              </a:spcBef>
              <a:spcAft>
                <a:spcPts val="600"/>
              </a:spcAft>
            </a:pPr>
            <a:r>
              <a:rPr sz="2400" b="1">
                <a:solidFill>
                  <a:srgbClr val="0F2B46"/>
                </a:solidFill>
                <a:latin typeface="Source Sans Pro"/>
              </a:rPr>
              <a:t>Ketentuan Umum</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Butir</a:t>
                      </a:r>
                    </a:p>
                  </a:txBody>
                  <a:tcPr anchor="ctr" marL="73152" marR="73152">
                    <a:solidFill>
                      <a:srgbClr val="0F2B46"/>
                    </a:solidFill>
                  </a:tcPr>
                </a:tc>
                <a:tc>
                  <a:txBody>
                    <a:bodyPr/>
                    <a:lstStyle/>
                    <a:p>
                      <a:r>
                        <a:rPr sz="1300" b="1">
                          <a:solidFill>
                            <a:srgbClr val="FFFFFF"/>
                          </a:solidFill>
                          <a:latin typeface="Source Sans Pro"/>
                        </a:rPr>
                        <a:t>Ketentuan</a:t>
                      </a:r>
                    </a:p>
                  </a:txBody>
                  <a:tcPr anchor="ctr" marL="73152" marR="73152">
                    <a:solidFill>
                      <a:srgbClr val="0F2B46"/>
                    </a:solidFill>
                  </a:tcPr>
                </a:tc>
              </a:tr>
              <a:tr h="384048">
                <a:tc>
                  <a:txBody>
                    <a:bodyPr/>
                    <a:lstStyle/>
                    <a:p>
                      <a:r>
                        <a:rPr sz="1300" b="1">
                          <a:solidFill>
                            <a:srgbClr val="222830"/>
                          </a:solidFill>
                          <a:latin typeface="Source Sans Pro"/>
                        </a:rPr>
                        <a:t>Nama instrumen</a:t>
                      </a:r>
                    </a:p>
                  </a:txBody>
                  <a:tcPr anchor="ctr" marL="73152" marR="73152" marT="27432" marB="27432">
                    <a:solidFill>
                      <a:srgbClr val="FFFFFF"/>
                    </a:solidFill>
                  </a:tcPr>
                </a:tc>
                <a:tc>
                  <a:txBody>
                    <a:bodyPr/>
                    <a:lstStyle/>
                    <a:p>
                      <a:r>
                        <a:rPr sz="1300" b="0">
                          <a:solidFill>
                            <a:srgbClr val="222830"/>
                          </a:solidFill>
                          <a:latin typeface="Source Sans Pro"/>
                        </a:rPr>
                        <a:t>Ujian Jenjang Level 0 — Investor Siap</a:t>
                      </a:r>
                    </a:p>
                  </a:txBody>
                  <a:tcPr anchor="ctr" marL="73152" marR="73152" marT="27432" marB="27432">
                    <a:solidFill>
                      <a:srgbClr val="FFFFFF"/>
                    </a:solidFill>
                  </a:tcPr>
                </a:tc>
              </a:tr>
              <a:tr h="384048">
                <a:tc>
                  <a:txBody>
                    <a:bodyPr/>
                    <a:lstStyle/>
                    <a:p>
                      <a:r>
                        <a:rPr sz="1300" b="1">
                          <a:solidFill>
                            <a:srgbClr val="222830"/>
                          </a:solidFill>
                          <a:latin typeface="Source Sans Pro"/>
                        </a:rPr>
                        <a:t>Prasyarat mengikuti</a:t>
                      </a:r>
                    </a:p>
                  </a:txBody>
                  <a:tcPr anchor="ctr" marL="73152" marR="73152" marT="27432" marB="27432">
                    <a:solidFill>
                      <a:srgbClr val="F1F4F8"/>
                    </a:solidFill>
                  </a:tcPr>
                </a:tc>
                <a:tc>
                  <a:txBody>
                    <a:bodyPr/>
                    <a:lstStyle/>
                    <a:p>
                      <a:r>
                        <a:rPr sz="1300" b="0">
                          <a:solidFill>
                            <a:srgbClr val="222830"/>
                          </a:solidFill>
                          <a:latin typeface="Source Sans Pro"/>
                        </a:rPr>
                        <a:t>Seluruh 10 modul L0.1–L0.10 selesai; 10 lembar kerja diserahkan dan dinilai minimal "Kompeten"</a:t>
                      </a:r>
                    </a:p>
                  </a:txBody>
                  <a:tcPr anchor="ctr" marL="73152" marR="73152" marT="27432" marB="27432">
                    <a:solidFill>
                      <a:srgbClr val="F1F4F8"/>
                    </a:solidFill>
                  </a:tcPr>
                </a:tc>
              </a:tr>
              <a:tr h="384048">
                <a:tc>
                  <a:txBody>
                    <a:bodyPr/>
                    <a:lstStyle/>
                    <a:p>
                      <a:r>
                        <a:rPr sz="1300" b="1">
                          <a:solidFill>
                            <a:srgbClr val="222830"/>
                          </a:solidFill>
                          <a:latin typeface="Source Sans Pro"/>
                        </a:rPr>
                        <a:t>Bentuk</a:t>
                      </a:r>
                    </a:p>
                  </a:txBody>
                  <a:tcPr anchor="ctr" marL="73152" marR="73152" marT="27432" marB="27432">
                    <a:solidFill>
                      <a:srgbClr val="FFFFFF"/>
                    </a:solidFill>
                  </a:tcPr>
                </a:tc>
                <a:tc>
                  <a:txBody>
                    <a:bodyPr/>
                    <a:lstStyle/>
                    <a:p>
                      <a:r>
                        <a:rPr sz="1300" b="0">
                          <a:solidFill>
                            <a:srgbClr val="222830"/>
                          </a:solidFill>
                          <a:latin typeface="Source Sans Pro"/>
                        </a:rPr>
                        <a:t>Ujian tertulis 40 butir + Proyek Laporan Kesehatan Keuangan Pribadi</a:t>
                      </a:r>
                    </a:p>
                  </a:txBody>
                  <a:tcPr anchor="ctr" marL="73152" marR="73152" marT="27432" marB="27432">
                    <a:solidFill>
                      <a:srgbClr val="FFFFFF"/>
                    </a:solidFill>
                  </a:tcPr>
                </a:tc>
              </a:tr>
              <a:tr h="384048">
                <a:tc>
                  <a:txBody>
                    <a:bodyPr/>
                    <a:lstStyle/>
                    <a:p>
                      <a:r>
                        <a:rPr sz="1300" b="1">
                          <a:solidFill>
                            <a:srgbClr val="222830"/>
                          </a:solidFill>
                          <a:latin typeface="Source Sans Pro"/>
                        </a:rPr>
                        <a:t>Durasi ujian tertulis</a:t>
                      </a:r>
                    </a:p>
                  </a:txBody>
                  <a:tcPr anchor="ctr" marL="73152" marR="73152" marT="27432" marB="27432">
                    <a:solidFill>
                      <a:srgbClr val="F1F4F8"/>
                    </a:solidFill>
                  </a:tcPr>
                </a:tc>
                <a:tc>
                  <a:txBody>
                    <a:bodyPr/>
                    <a:lstStyle/>
                    <a:p>
                      <a:r>
                        <a:rPr sz="1300" b="0">
                          <a:solidFill>
                            <a:srgbClr val="222830"/>
                          </a:solidFill>
                          <a:latin typeface="Source Sans Pro"/>
                        </a:rPr>
                        <a:t>90 menit</a:t>
                      </a:r>
                    </a:p>
                  </a:txBody>
                  <a:tcPr anchor="ctr" marL="73152" marR="73152" marT="27432" marB="27432">
                    <a:solidFill>
                      <a:srgbClr val="F1F4F8"/>
                    </a:solidFill>
                  </a:tcPr>
                </a:tc>
              </a:tr>
              <a:tr h="384048">
                <a:tc>
                  <a:txBody>
                    <a:bodyPr/>
                    <a:lstStyle/>
                    <a:p>
                      <a:r>
                        <a:rPr sz="1300" b="1">
                          <a:solidFill>
                            <a:srgbClr val="222830"/>
                          </a:solidFill>
                          <a:latin typeface="Source Sans Pro"/>
                        </a:rPr>
                        <a:t>Ambang kelulusan ujian</a:t>
                      </a:r>
                    </a:p>
                  </a:txBody>
                  <a:tcPr anchor="ctr" marL="73152" marR="73152" marT="27432" marB="27432">
                    <a:solidFill>
                      <a:srgbClr val="FFFFFF"/>
                    </a:solidFill>
                  </a:tcPr>
                </a:tc>
                <a:tc>
                  <a:txBody>
                    <a:bodyPr/>
                    <a:lstStyle/>
                    <a:p>
                      <a:r>
                        <a:rPr sz="1300" b="0">
                          <a:solidFill>
                            <a:srgbClr val="222830"/>
                          </a:solidFill>
                          <a:latin typeface="Source Sans Pro"/>
                        </a:rPr>
                        <a:t>**80%** (32 dari 40 butir)</a:t>
                      </a:r>
                    </a:p>
                  </a:txBody>
                  <a:tcPr anchor="ctr" marL="73152" marR="73152" marT="27432" marB="27432">
                    <a:solidFill>
                      <a:srgbClr val="FFFFFF"/>
                    </a:solidFill>
                  </a:tcPr>
                </a:tc>
              </a:tr>
              <a:tr h="384048">
                <a:tc>
                  <a:txBody>
                    <a:bodyPr/>
                    <a:lstStyle/>
                    <a:p>
                      <a:r>
                        <a:rPr sz="1300" b="1">
                          <a:solidFill>
                            <a:srgbClr val="222830"/>
                          </a:solidFill>
                          <a:latin typeface="Source Sans Pro"/>
                        </a:rPr>
                        <a:t>Ambang kelulusan proyek</a:t>
                      </a:r>
                    </a:p>
                  </a:txBody>
                  <a:tcPr anchor="ctr" marL="73152" marR="73152" marT="27432" marB="27432">
                    <a:solidFill>
                      <a:srgbClr val="F1F4F8"/>
                    </a:solidFill>
                  </a:tcPr>
                </a:tc>
                <a:tc>
                  <a:txBody>
                    <a:bodyPr/>
                    <a:lstStyle/>
                    <a:p>
                      <a:r>
                        <a:rPr sz="1300" b="0">
                          <a:solidFill>
                            <a:srgbClr val="222830"/>
                          </a:solidFill>
                          <a:latin typeface="Source Sans Pro"/>
                        </a:rPr>
                        <a:t>Minimal **3 (Kompeten)** pada seluruh dimensi; D4 dan D5 menggugurkan pada nilai 1</a:t>
                      </a:r>
                    </a:p>
                  </a:txBody>
                  <a:tcPr anchor="ctr" marL="73152" marR="73152" marT="27432" marB="27432">
                    <a:solidFill>
                      <a:srgbClr val="F1F4F8"/>
                    </a:solidFill>
                  </a:tcPr>
                </a:tc>
              </a:tr>
              <a:tr h="384048">
                <a:tc>
                  <a:txBody>
                    <a:bodyPr/>
                    <a:lstStyle/>
                    <a:p>
                      <a:r>
                        <a:rPr sz="1300" b="1">
                          <a:solidFill>
                            <a:srgbClr val="222830"/>
                          </a:solidFill>
                          <a:latin typeface="Source Sans Pro"/>
                        </a:rPr>
                        <a:t>Kompensasi antar-komponen</a:t>
                      </a:r>
                    </a:p>
                  </a:txBody>
                  <a:tcPr anchor="ctr" marL="73152" marR="73152" marT="27432" marB="27432">
                    <a:solidFill>
                      <a:srgbClr val="FFFFFF"/>
                    </a:solidFill>
                  </a:tcPr>
                </a:tc>
                <a:tc>
                  <a:txBody>
                    <a:bodyPr/>
                    <a:lstStyle/>
                    <a:p>
                      <a:r>
                        <a:rPr sz="1300" b="0">
                          <a:solidFill>
                            <a:srgbClr val="222830"/>
                          </a:solidFill>
                          <a:latin typeface="Source Sans Pro"/>
                        </a:rPr>
                        <a:t>**Tidak ada.** Kedua komponen harus lulus</a:t>
                      </a:r>
                    </a:p>
                  </a:txBody>
                  <a:tcPr anchor="ctr" marL="73152" marR="73152" marT="27432" marB="27432">
                    <a:solidFill>
                      <a:srgbClr val="FFFFFF"/>
                    </a:solidFill>
                  </a:tcPr>
                </a:tc>
              </a:tr>
              <a:tr h="384048">
                <a:tc>
                  <a:txBody>
                    <a:bodyPr/>
                    <a:lstStyle/>
                    <a:p>
                      <a:r>
                        <a:rPr sz="1300" b="1">
                          <a:solidFill>
                            <a:srgbClr val="222830"/>
                          </a:solidFill>
                          <a:latin typeface="Source Sans Pro"/>
                        </a:rPr>
                        <a:t>Kesempatan mengulang</a:t>
                      </a:r>
                    </a:p>
                  </a:txBody>
                  <a:tcPr anchor="ctr" marL="73152" marR="73152" marT="27432" marB="27432">
                    <a:solidFill>
                      <a:srgbClr val="F1F4F8"/>
                    </a:solidFill>
                  </a:tcPr>
                </a:tc>
                <a:tc>
                  <a:txBody>
                    <a:bodyPr/>
                    <a:lstStyle/>
                    <a:p>
                      <a:r>
                        <a:rPr sz="1300" b="0">
                          <a:solidFill>
                            <a:srgbClr val="222830"/>
                          </a:solidFill>
                          <a:latin typeface="Source Sans Pro"/>
                        </a:rPr>
                        <a:t>1 kali, setelah remediasi bertarget minimal 14 hari</a:t>
                      </a:r>
                    </a:p>
                  </a:txBody>
                  <a:tcPr anchor="ctr" marL="73152" marR="73152" marT="27432" marB="27432">
                    <a:solidFill>
                      <a:srgbClr val="F1F4F8"/>
                    </a:solidFill>
                  </a:tcPr>
                </a:tc>
              </a:tr>
              <a:tr h="384048">
                <a:tc>
                  <a:txBody>
                    <a:bodyPr/>
                    <a:lstStyle/>
                    <a:p>
                      <a:r>
                        <a:rPr sz="1300" b="1">
                          <a:solidFill>
                            <a:srgbClr val="222830"/>
                          </a:solidFill>
                          <a:latin typeface="Source Sans Pro"/>
                        </a:rPr>
                        <a:t>Alat bantu</a:t>
                      </a:r>
                    </a:p>
                  </a:txBody>
                  <a:tcPr anchor="ctr" marL="73152" marR="73152" marT="27432" marB="27432">
                    <a:solidFill>
                      <a:srgbClr val="FFFFFF"/>
                    </a:solidFill>
                  </a:tcPr>
                </a:tc>
                <a:tc>
                  <a:txBody>
                    <a:bodyPr/>
                    <a:lstStyle/>
                    <a:p>
                      <a:r>
                        <a:rPr sz="1300" b="0">
                          <a:solidFill>
                            <a:srgbClr val="222830"/>
                          </a:solidFill>
                          <a:latin typeface="Source Sans Pro"/>
                        </a:rPr>
                        <a:t>Kalkulator dan lembar sebar diperbolehkan; materi modul tidak</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2.</a:t>
            </a:r>
          </a:p>
          <a:p>
            <a:pPr algn="l">
              <a:lnSpc>
                <a:spcPct val="108000"/>
              </a:lnSpc>
              <a:spcBef>
                <a:spcPts val="0"/>
              </a:spcBef>
              <a:spcAft>
                <a:spcPts val="600"/>
              </a:spcAft>
            </a:pPr>
            <a:r>
              <a:rPr sz="3400" b="1">
                <a:solidFill>
                  <a:srgbClr val="FFFFFF"/>
                </a:solidFill>
                <a:latin typeface="Source Sans Pro"/>
              </a:rPr>
              <a:t>Kisi-Kisi Ujian Tertulis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Kisi-Kisi Ujian Tertulis</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Modul</a:t>
                      </a:r>
                    </a:p>
                  </a:txBody>
                  <a:tcPr anchor="ctr" marL="73152" marR="73152">
                    <a:solidFill>
                      <a:srgbClr val="0F2B46"/>
                    </a:solidFill>
                  </a:tcPr>
                </a:tc>
                <a:tc>
                  <a:txBody>
                    <a:bodyPr/>
                    <a:lstStyle/>
                    <a:p>
                      <a:r>
                        <a:rPr sz="1100" b="1">
                          <a:solidFill>
                            <a:srgbClr val="FFFFFF"/>
                          </a:solidFill>
                          <a:latin typeface="Source Sans Pro"/>
                        </a:rPr>
                        <a:t>Butir</a:t>
                      </a:r>
                    </a:p>
                  </a:txBody>
                  <a:tcPr anchor="ctr" marL="73152" marR="73152">
                    <a:solidFill>
                      <a:srgbClr val="0F2B46"/>
                    </a:solidFill>
                  </a:tcPr>
                </a:tc>
                <a:tc>
                  <a:txBody>
                    <a:bodyPr/>
                    <a:lstStyle/>
                    <a:p>
                      <a:r>
                        <a:rPr sz="1100" b="1">
                          <a:solidFill>
                            <a:srgbClr val="FFFFFF"/>
                          </a:solidFill>
                          <a:latin typeface="Source Sans Pro"/>
                        </a:rPr>
                        <a:t>Bobot</a:t>
                      </a:r>
                    </a:p>
                  </a:txBody>
                  <a:tcPr anchor="ctr" marL="73152" marR="73152">
                    <a:solidFill>
                      <a:srgbClr val="0F2B46"/>
                    </a:solidFill>
                  </a:tcPr>
                </a:tc>
                <a:tc>
                  <a:txBody>
                    <a:bodyPr/>
                    <a:lstStyle/>
                    <a:p>
                      <a:r>
                        <a:rPr sz="1100" b="1">
                          <a:solidFill>
                            <a:srgbClr val="FFFFFF"/>
                          </a:solidFill>
                          <a:latin typeface="Source Sans Pro"/>
                        </a:rPr>
                        <a:t>CPL diuji</a:t>
                      </a:r>
                    </a:p>
                  </a:txBody>
                  <a:tcPr anchor="ctr" marL="73152" marR="73152">
                    <a:solidFill>
                      <a:srgbClr val="0F2B46"/>
                    </a:solidFill>
                  </a:tcPr>
                </a:tc>
              </a:tr>
              <a:tr h="384048">
                <a:tc>
                  <a:txBody>
                    <a:bodyPr/>
                    <a:lstStyle/>
                    <a:p>
                      <a:r>
                        <a:rPr sz="1100" b="1">
                          <a:solidFill>
                            <a:srgbClr val="222830"/>
                          </a:solidFill>
                          <a:latin typeface="Source Sans Pro"/>
                        </a:rPr>
                        <a:t>L0.1 Uang, Inflasi, Nilai Waktu</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12,5%</a:t>
                      </a:r>
                    </a:p>
                  </a:txBody>
                  <a:tcPr anchor="ctr" marL="73152" marR="73152" marT="27432" marB="27432">
                    <a:solidFill>
                      <a:srgbClr val="FFFFFF"/>
                    </a:solidFill>
                  </a:tcPr>
                </a:tc>
                <a:tc>
                  <a:txBody>
                    <a:bodyPr/>
                    <a:lstStyle/>
                    <a:p>
                      <a:r>
                        <a:rPr sz="1100" b="0">
                          <a:solidFill>
                            <a:srgbClr val="222830"/>
                          </a:solidFill>
                          <a:latin typeface="Source Sans Pro"/>
                        </a:rPr>
                        <a:t>CPL-1, CPL-2</a:t>
                      </a:r>
                    </a:p>
                  </a:txBody>
                  <a:tcPr anchor="ctr" marL="73152" marR="73152" marT="27432" marB="27432">
                    <a:solidFill>
                      <a:srgbClr val="FFFFFF"/>
                    </a:solidFill>
                  </a:tcPr>
                </a:tc>
              </a:tr>
              <a:tr h="384048">
                <a:tc>
                  <a:txBody>
                    <a:bodyPr/>
                    <a:lstStyle/>
                    <a:p>
                      <a:r>
                        <a:rPr sz="1100" b="1">
                          <a:solidFill>
                            <a:srgbClr val="222830"/>
                          </a:solidFill>
                          <a:latin typeface="Source Sans Pro"/>
                        </a:rPr>
                        <a:t>L0.2 Diagnosis Keuangan Pribadi</a:t>
                      </a:r>
                    </a:p>
                  </a:txBody>
                  <a:tcPr anchor="ctr" marL="73152" marR="73152" marT="27432" marB="27432">
                    <a:solidFill>
                      <a:srgbClr val="F1F4F8"/>
                    </a:solidFill>
                  </a:tcPr>
                </a:tc>
                <a:tc>
                  <a:txBody>
                    <a:bodyPr/>
                    <a:lstStyle/>
                    <a:p>
                      <a:r>
                        <a:rPr sz="1100" b="0">
                          <a:solidFill>
                            <a:srgbClr val="222830"/>
                          </a:solidFill>
                          <a:latin typeface="Source Sans Pro"/>
                        </a:rPr>
                        <a:t>5</a:t>
                      </a:r>
                    </a:p>
                  </a:txBody>
                  <a:tcPr anchor="ctr" marL="73152" marR="73152" marT="27432" marB="27432">
                    <a:solidFill>
                      <a:srgbClr val="F1F4F8"/>
                    </a:solidFill>
                  </a:tcPr>
                </a:tc>
                <a:tc>
                  <a:txBody>
                    <a:bodyPr/>
                    <a:lstStyle/>
                    <a:p>
                      <a:r>
                        <a:rPr sz="1100" b="0">
                          <a:solidFill>
                            <a:srgbClr val="222830"/>
                          </a:solidFill>
                          <a:latin typeface="Source Sans Pro"/>
                        </a:rPr>
                        <a:t>12,5%</a:t>
                      </a:r>
                    </a:p>
                  </a:txBody>
                  <a:tcPr anchor="ctr" marL="73152" marR="73152" marT="27432" marB="27432">
                    <a:solidFill>
                      <a:srgbClr val="F1F4F8"/>
                    </a:solidFill>
                  </a:tcPr>
                </a:tc>
                <a:tc>
                  <a:txBody>
                    <a:bodyPr/>
                    <a:lstStyle/>
                    <a:p>
                      <a:r>
                        <a:rPr sz="1100" b="0">
                          <a:solidFill>
                            <a:srgbClr val="222830"/>
                          </a:solidFill>
                          <a:latin typeface="Source Sans Pro"/>
                        </a:rPr>
                        <a:t>CPL-1</a:t>
                      </a:r>
                    </a:p>
                  </a:txBody>
                  <a:tcPr anchor="ctr" marL="73152" marR="73152" marT="27432" marB="27432">
                    <a:solidFill>
                      <a:srgbClr val="F1F4F8"/>
                    </a:solidFill>
                  </a:tcPr>
                </a:tc>
              </a:tr>
              <a:tr h="384048">
                <a:tc>
                  <a:txBody>
                    <a:bodyPr/>
                    <a:lstStyle/>
                    <a:p>
                      <a:r>
                        <a:rPr sz="1100" b="1">
                          <a:solidFill>
                            <a:srgbClr val="222830"/>
                          </a:solidFill>
                          <a:latin typeface="Source Sans Pro"/>
                        </a:rPr>
                        <a:t>L0.3 Arus Kas dan Anggaran</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10,0%</a:t>
                      </a:r>
                    </a:p>
                  </a:txBody>
                  <a:tcPr anchor="ctr" marL="73152" marR="73152" marT="27432" marB="27432">
                    <a:solidFill>
                      <a:srgbClr val="FFFFFF"/>
                    </a:solidFill>
                  </a:tcPr>
                </a:tc>
                <a:tc>
                  <a:txBody>
                    <a:bodyPr/>
                    <a:lstStyle/>
                    <a:p>
                      <a:r>
                        <a:rPr sz="1100" b="0">
                          <a:solidFill>
                            <a:srgbClr val="222830"/>
                          </a:solidFill>
                          <a:latin typeface="Source Sans Pro"/>
                        </a:rPr>
                        <a:t>CPL-1</a:t>
                      </a:r>
                    </a:p>
                  </a:txBody>
                  <a:tcPr anchor="ctr" marL="73152" marR="73152" marT="27432" marB="27432">
                    <a:solidFill>
                      <a:srgbClr val="FFFFFF"/>
                    </a:solidFill>
                  </a:tcPr>
                </a:tc>
              </a:tr>
              <a:tr h="384048">
                <a:tc>
                  <a:txBody>
                    <a:bodyPr/>
                    <a:lstStyle/>
                    <a:p>
                      <a:r>
                        <a:rPr sz="1100" b="1">
                          <a:solidFill>
                            <a:srgbClr val="222830"/>
                          </a:solidFill>
                          <a:latin typeface="Source Sans Pro"/>
                        </a:rPr>
                        <a:t>L0.4 Dana Darurat dan Proteksi</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10,0%</a:t>
                      </a:r>
                    </a:p>
                  </a:txBody>
                  <a:tcPr anchor="ctr" marL="73152" marR="73152" marT="27432" marB="27432">
                    <a:solidFill>
                      <a:srgbClr val="F1F4F8"/>
                    </a:solidFill>
                  </a:tcPr>
                </a:tc>
                <a:tc>
                  <a:txBody>
                    <a:bodyPr/>
                    <a:lstStyle/>
                    <a:p>
                      <a:r>
                        <a:rPr sz="1100" b="0">
                          <a:solidFill>
                            <a:srgbClr val="222830"/>
                          </a:solidFill>
                          <a:latin typeface="Source Sans Pro"/>
                        </a:rPr>
                        <a:t>CPL-1, CPL-5</a:t>
                      </a:r>
                    </a:p>
                  </a:txBody>
                  <a:tcPr anchor="ctr" marL="73152" marR="73152" marT="27432" marB="27432">
                    <a:solidFill>
                      <a:srgbClr val="F1F4F8"/>
                    </a:solidFill>
                  </a:tcPr>
                </a:tc>
              </a:tr>
              <a:tr h="384048">
                <a:tc>
                  <a:txBody>
                    <a:bodyPr/>
                    <a:lstStyle/>
                    <a:p>
                      <a:r>
                        <a:rPr sz="1100" b="1">
                          <a:solidFill>
                            <a:srgbClr val="222830"/>
                          </a:solidFill>
                          <a:latin typeface="Source Sans Pro"/>
                        </a:rPr>
                        <a:t>L0.5 Manajemen Utang</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12,5%</a:t>
                      </a:r>
                    </a:p>
                  </a:txBody>
                  <a:tcPr anchor="ctr" marL="73152" marR="73152" marT="27432" marB="27432">
                    <a:solidFill>
                      <a:srgbClr val="FFFFFF"/>
                    </a:solidFill>
                  </a:tcPr>
                </a:tc>
                <a:tc>
                  <a:txBody>
                    <a:bodyPr/>
                    <a:lstStyle/>
                    <a:p>
                      <a:r>
                        <a:rPr sz="1100" b="0">
                          <a:solidFill>
                            <a:srgbClr val="222830"/>
                          </a:solidFill>
                          <a:latin typeface="Source Sans Pro"/>
                        </a:rPr>
                        <a:t>CPL-1</a:t>
                      </a:r>
                    </a:p>
                  </a:txBody>
                  <a:tcPr anchor="ctr" marL="73152" marR="73152" marT="27432" marB="27432">
                    <a:solidFill>
                      <a:srgbClr val="FFFFFF"/>
                    </a:solidFill>
                  </a:tcPr>
                </a:tc>
              </a:tr>
              <a:tr h="384048">
                <a:tc>
                  <a:txBody>
                    <a:bodyPr/>
                    <a:lstStyle/>
                    <a:p>
                      <a:r>
                        <a:rPr sz="1100" b="1">
                          <a:solidFill>
                            <a:srgbClr val="222830"/>
                          </a:solidFill>
                          <a:latin typeface="Source Sans Pro"/>
                        </a:rPr>
                        <a:t>L0.6 Tujuan, Horizon, Profil Risiko</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10,0%</a:t>
                      </a:r>
                    </a:p>
                  </a:txBody>
                  <a:tcPr anchor="ctr" marL="73152" marR="73152" marT="27432" marB="27432">
                    <a:solidFill>
                      <a:srgbClr val="F1F4F8"/>
                    </a:solidFill>
                  </a:tcPr>
                </a:tc>
                <a:tc>
                  <a:txBody>
                    <a:bodyPr/>
                    <a:lstStyle/>
                    <a:p>
                      <a:r>
                        <a:rPr sz="1100" b="0">
                          <a:solidFill>
                            <a:srgbClr val="222830"/>
                          </a:solidFill>
                          <a:latin typeface="Source Sans Pro"/>
                        </a:rPr>
                        <a:t>CPL-1, CPL-6</a:t>
                      </a:r>
                    </a:p>
                  </a:txBody>
                  <a:tcPr anchor="ctr" marL="73152" marR="73152" marT="27432" marB="27432">
                    <a:solidFill>
                      <a:srgbClr val="F1F4F8"/>
                    </a:solidFill>
                  </a:tcPr>
                </a:tc>
              </a:tr>
              <a:tr h="384048">
                <a:tc>
                  <a:txBody>
                    <a:bodyPr/>
                    <a:lstStyle/>
                    <a:p>
                      <a:r>
                        <a:rPr sz="1100" b="1">
                          <a:solidFill>
                            <a:srgbClr val="222830"/>
                          </a:solidFill>
                          <a:latin typeface="Source Sans Pro"/>
                        </a:rPr>
                        <a:t>L0.7 Peta Kelas Aset</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10,0%</a:t>
                      </a:r>
                    </a:p>
                  </a:txBody>
                  <a:tcPr anchor="ctr" marL="73152" marR="73152" marT="27432" marB="27432">
                    <a:solidFill>
                      <a:srgbClr val="FFFFFF"/>
                    </a:solidFill>
                  </a:tcPr>
                </a:tc>
                <a:tc>
                  <a:txBody>
                    <a:bodyPr/>
                    <a:lstStyle/>
                    <a:p>
                      <a:r>
                        <a:rPr sz="1100" b="0">
                          <a:solidFill>
                            <a:srgbClr val="222830"/>
                          </a:solidFill>
                          <a:latin typeface="Source Sans Pro"/>
                        </a:rPr>
                        <a:t>CPL-2</a:t>
                      </a:r>
                    </a:p>
                  </a:txBody>
                  <a:tcPr anchor="ctr" marL="73152" marR="73152" marT="27432" marB="27432">
                    <a:solidFill>
                      <a:srgbClr val="FFFFFF"/>
                    </a:solidFill>
                  </a:tcPr>
                </a:tc>
              </a:tr>
              <a:tr h="384048">
                <a:tc>
                  <a:txBody>
                    <a:bodyPr/>
                    <a:lstStyle/>
                    <a:p>
                      <a:r>
                        <a:rPr sz="1100" b="1">
                          <a:solidFill>
                            <a:srgbClr val="222830"/>
                          </a:solidFill>
                          <a:latin typeface="Source Sans Pro"/>
                        </a:rPr>
                        <a:t>L0.8 Matematika Investasi</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10,0%</a:t>
                      </a:r>
                    </a:p>
                  </a:txBody>
                  <a:tcPr anchor="ctr" marL="73152" marR="73152" marT="27432" marB="27432">
                    <a:solidFill>
                      <a:srgbClr val="F1F4F8"/>
                    </a:solidFill>
                  </a:tcPr>
                </a:tc>
                <a:tc>
                  <a:txBody>
                    <a:bodyPr/>
                    <a:lstStyle/>
                    <a:p>
                      <a:r>
                        <a:rPr sz="1100" b="0">
                          <a:solidFill>
                            <a:srgbClr val="222830"/>
                          </a:solidFill>
                          <a:latin typeface="Source Sans Pro"/>
                        </a:rPr>
                        <a:t>CPL-2, CPL-5</a:t>
                      </a:r>
                    </a:p>
                  </a:txBody>
                  <a:tcPr anchor="ctr" marL="73152" marR="73152" marT="27432" marB="27432">
                    <a:solidFill>
                      <a:srgbClr val="F1F4F8"/>
                    </a:solidFill>
                  </a:tcPr>
                </a:tc>
              </a:tr>
              <a:tr h="384048">
                <a:tc>
                  <a:txBody>
                    <a:bodyPr/>
                    <a:lstStyle/>
                    <a:p>
                      <a:r>
                        <a:rPr sz="1100" b="1">
                          <a:solidFill>
                            <a:srgbClr val="222830"/>
                          </a:solidFill>
                          <a:latin typeface="Source Sans Pro"/>
                        </a:rPr>
                        <a:t>L0.9 Psikologi dan Bias</a:t>
                      </a:r>
                    </a:p>
                  </a:txBody>
                  <a:tcPr anchor="ctr" marL="73152" marR="73152" marT="27432" marB="27432">
                    <a:solidFill>
                      <a:srgbClr val="FFFFFF"/>
                    </a:solidFill>
                  </a:tcPr>
                </a:tc>
                <a:tc>
                  <a:txBody>
                    <a:bodyPr/>
                    <a:lstStyle/>
                    <a:p>
                      <a:r>
                        <a:rPr sz="1100" b="0">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7,5%</a:t>
                      </a:r>
                    </a:p>
                  </a:txBody>
                  <a:tcPr anchor="ctr" marL="73152" marR="73152" marT="27432" marB="27432">
                    <a:solidFill>
                      <a:srgbClr val="FFFFFF"/>
                    </a:solidFill>
                  </a:tcPr>
                </a:tc>
                <a:tc>
                  <a:txBody>
                    <a:bodyPr/>
                    <a:lstStyle/>
                    <a:p>
                      <a:r>
                        <a:rPr sz="1100" b="0">
                          <a:solidFill>
                            <a:srgbClr val="222830"/>
                          </a:solidFill>
                          <a:latin typeface="Source Sans Pro"/>
                        </a:rPr>
                        <a:t>CPL-7</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Kisi-Kisi Ujian Tertulis</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Tingkat</a:t>
                      </a:r>
                    </a:p>
                  </a:txBody>
                  <a:tcPr anchor="ctr" marL="73152" marR="73152">
                    <a:solidFill>
                      <a:srgbClr val="0F2B46"/>
                    </a:solidFill>
                  </a:tcPr>
                </a:tc>
                <a:tc>
                  <a:txBody>
                    <a:bodyPr/>
                    <a:lstStyle/>
                    <a:p>
                      <a:r>
                        <a:rPr sz="1100" b="1">
                          <a:solidFill>
                            <a:srgbClr val="FFFFFF"/>
                          </a:solidFill>
                          <a:latin typeface="Source Sans Pro"/>
                        </a:rPr>
                        <a:t>Butir</a:t>
                      </a:r>
                    </a:p>
                  </a:txBody>
                  <a:tcPr anchor="ctr" marL="73152" marR="73152">
                    <a:solidFill>
                      <a:srgbClr val="0F2B46"/>
                    </a:solidFill>
                  </a:tcPr>
                </a:tc>
                <a:tc>
                  <a:txBody>
                    <a:bodyPr/>
                    <a:lstStyle/>
                    <a:p>
                      <a:r>
                        <a:rPr sz="1100" b="1">
                          <a:solidFill>
                            <a:srgbClr val="FFFFFF"/>
                          </a:solidFill>
                          <a:latin typeface="Source Sans Pro"/>
                        </a:rPr>
                        <a:t>Porsi</a:t>
                      </a:r>
                    </a:p>
                  </a:txBody>
                  <a:tcPr anchor="ctr" marL="73152" marR="73152">
                    <a:solidFill>
                      <a:srgbClr val="0F2B46"/>
                    </a:solidFill>
                  </a:tcPr>
                </a:tc>
                <a:tc>
                  <a:txBody>
                    <a:bodyPr/>
                    <a:lstStyle/>
                    <a:p>
                      <a:r>
                        <a:rPr sz="1100" b="1">
                          <a:solidFill>
                            <a:srgbClr val="FFFFFF"/>
                          </a:solidFill>
                          <a:latin typeface="Source Sans Pro"/>
                        </a:rPr>
                        <a:t>Catatan</a:t>
                      </a:r>
                    </a:p>
                  </a:txBody>
                  <a:tcPr anchor="ctr" marL="73152" marR="73152">
                    <a:solidFill>
                      <a:srgbClr val="0F2B46"/>
                    </a:solidFill>
                  </a:tcPr>
                </a:tc>
              </a:tr>
              <a:tr h="384048">
                <a:tc>
                  <a:txBody>
                    <a:bodyPr/>
                    <a:lstStyle/>
                    <a:p>
                      <a:r>
                        <a:rPr sz="1100" b="1">
                          <a:solidFill>
                            <a:srgbClr val="222830"/>
                          </a:solidFill>
                          <a:latin typeface="Source Sans Pro"/>
                        </a:rPr>
                        <a:t>C1 Mengingat</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Minimum — Level 0 bukan ujian hafalan</a:t>
                      </a:r>
                    </a:p>
                  </a:txBody>
                  <a:tcPr anchor="ctr" marL="73152" marR="73152" marT="27432" marB="27432">
                    <a:solidFill>
                      <a:srgbClr val="FFFFFF"/>
                    </a:solidFill>
                  </a:tcPr>
                </a:tc>
              </a:tr>
              <a:tr h="384048">
                <a:tc>
                  <a:txBody>
                    <a:bodyPr/>
                    <a:lstStyle/>
                    <a:p>
                      <a:r>
                        <a:rPr sz="1100" b="1">
                          <a:solidFill>
                            <a:srgbClr val="222830"/>
                          </a:solidFill>
                          <a:latin typeface="Source Sans Pro"/>
                        </a:rPr>
                        <a:t>C2 Memahami</a:t>
                      </a:r>
                    </a:p>
                  </a:txBody>
                  <a:tcPr anchor="ctr" marL="73152" marR="73152" marT="27432" marB="27432">
                    <a:solidFill>
                      <a:srgbClr val="F1F4F8"/>
                    </a:solidFill>
                  </a:tcPr>
                </a:tc>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r>
              <a:tr h="384048">
                <a:tc>
                  <a:txBody>
                    <a:bodyPr/>
                    <a:lstStyle/>
                    <a:p>
                      <a:r>
                        <a:rPr sz="1100" b="1">
                          <a:solidFill>
                            <a:srgbClr val="222830"/>
                          </a:solidFill>
                          <a:latin typeface="Source Sans Pro"/>
                        </a:rPr>
                        <a:t>C3 Menerapkan</a:t>
                      </a:r>
                    </a:p>
                  </a:txBody>
                  <a:tcPr anchor="ctr" marL="73152" marR="73152" marT="27432" marB="27432">
                    <a:solidFill>
                      <a:srgbClr val="FFFFFF"/>
                    </a:solidFill>
                  </a:tcPr>
                </a:tc>
                <a:tc>
                  <a:txBody>
                    <a:bodyPr/>
                    <a:lstStyle/>
                    <a:p>
                      <a:r>
                        <a:rPr sz="1100" b="0">
                          <a:solidFill>
                            <a:srgbClr val="222830"/>
                          </a:solidFill>
                          <a:latin typeface="Source Sans Pro"/>
                        </a:rPr>
                        <a:t>16</a:t>
                      </a:r>
                    </a:p>
                  </a:txBody>
                  <a:tcPr anchor="ctr" marL="73152" marR="73152" marT="27432" marB="27432">
                    <a:solidFill>
                      <a:srgbClr val="FFFFFF"/>
                    </a:solidFill>
                  </a:tcPr>
                </a:tc>
                <a:tc>
                  <a:txBody>
                    <a:bodyPr/>
                    <a:lstStyle/>
                    <a:p>
                      <a:r>
                        <a:rPr sz="1100" b="0">
                          <a:solidFill>
                            <a:srgbClr val="222830"/>
                          </a:solidFill>
                          <a:latin typeface="Source Sans Pro"/>
                        </a:rPr>
                        <a:t>40%</a:t>
                      </a:r>
                    </a:p>
                  </a:txBody>
                  <a:tcPr anchor="ctr" marL="73152" marR="73152" marT="27432" marB="27432">
                    <a:solidFill>
                      <a:srgbClr val="FFFFFF"/>
                    </a:solidFill>
                  </a:tcPr>
                </a:tc>
                <a:tc>
                  <a:txBody>
                    <a:bodyPr/>
                    <a:lstStyle/>
                    <a:p>
                      <a:r>
                        <a:rPr sz="1100" b="0">
                          <a:solidFill>
                            <a:srgbClr val="222830"/>
                          </a:solidFill>
                          <a:latin typeface="Source Sans Pro"/>
                        </a:rPr>
                        <a:t>**Porsi terbesar** — kompetensi ditunjukkan lewat perhitungan</a:t>
                      </a:r>
                    </a:p>
                  </a:txBody>
                  <a:tcPr anchor="ctr" marL="73152" marR="73152" marT="27432" marB="27432">
                    <a:solidFill>
                      <a:srgbClr val="FFFFFF"/>
                    </a:solidFill>
                  </a:tcPr>
                </a:tc>
              </a:tr>
              <a:tr h="384048">
                <a:tc>
                  <a:txBody>
                    <a:bodyPr/>
                    <a:lstStyle/>
                    <a:p>
                      <a:r>
                        <a:rPr sz="1100" b="1">
                          <a:solidFill>
                            <a:srgbClr val="222830"/>
                          </a:solidFill>
                          <a:latin typeface="Source Sans Pro"/>
                        </a:rPr>
                        <a:t>C4 Menganalisis</a:t>
                      </a:r>
                    </a:p>
                  </a:txBody>
                  <a:tcPr anchor="ctr" marL="73152" marR="73152" marT="27432" marB="27432">
                    <a:solidFill>
                      <a:srgbClr val="F1F4F8"/>
                    </a:solidFill>
                  </a:tcPr>
                </a:tc>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r>
              <a:tr h="384048">
                <a:tc>
                  <a:txBody>
                    <a:bodyPr/>
                    <a:lstStyle/>
                    <a:p>
                      <a:r>
                        <a:rPr sz="1100" b="1">
                          <a:solidFill>
                            <a:srgbClr val="222830"/>
                          </a:solidFill>
                          <a:latin typeface="Source Sans Pro"/>
                        </a:rPr>
                        <a:t>C5 Mengevaluasi</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c>
                  <a:txBody>
                    <a:bodyPr/>
                    <a:lstStyle/>
                    <a:p>
                      <a:r>
                        <a:rPr sz="1100" b="0">
                          <a:solidFill>
                            <a:srgbClr val="222830"/>
                          </a:solidFill>
                          <a:latin typeface="Source Sans Pro"/>
                        </a:rPr>
                        <a:t>Butir uraian singkat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3.</a:t>
            </a:r>
          </a:p>
          <a:p>
            <a:pPr algn="l">
              <a:lnSpc>
                <a:spcPct val="108000"/>
              </a:lnSpc>
              <a:spcBef>
                <a:spcPts val="0"/>
              </a:spcBef>
              <a:spcAft>
                <a:spcPts val="600"/>
              </a:spcAft>
            </a:pPr>
            <a:r>
              <a:rPr sz="3400" b="1">
                <a:solidFill>
                  <a:srgbClr val="FFFFFF"/>
                </a:solidFill>
                <a:latin typeface="Source Sans Pro"/>
              </a:rPr>
              <a:t>Aturan Penyusunan Butir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600" b="1">
                <a:solidFill>
                  <a:srgbClr val="0F2B46"/>
                </a:solidFill>
                <a:latin typeface="Source Sans Pro"/>
              </a:rPr>
              <a:t>Aturan Penyusunan Butir</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Berasal dari bank soal modul</a:t>
            </a:r>
            <a:r>
              <a:rPr sz="1500" b="0">
                <a:solidFill>
                  <a:srgbClr val="222830"/>
                </a:solidFill>
                <a:latin typeface="Source Sans Pro"/>
              </a:rPr>
              <a:t>, dengan variasi angka. Tidak boleh persis sama agar tidak menguji hafalan kunci.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Pengecoh harus masuk akal.</a:t>
            </a:r>
            <a:r>
              <a:rPr sz="1500" b="0">
                <a:solidFill>
                  <a:srgbClr val="222830"/>
                </a:solidFill>
                <a:latin typeface="Source Sans Pro"/>
              </a:rPr>
              <a:t> Setiap opsi salah pada butir perhitungan harus merupakan hasil dari </a:t>
            </a:r>
            <a:r>
              <a:rPr sz="1500" b="1">
                <a:solidFill>
                  <a:srgbClr val="222830"/>
                </a:solidFill>
                <a:latin typeface="Source Sans Pro"/>
              </a:rPr>
              <a:t>kesalahan umum yang nyata</a:t>
            </a:r>
            <a:r>
              <a:rPr sz="1500" b="0">
                <a:solidFill>
                  <a:srgbClr val="222830"/>
                </a:solidFill>
                <a:latin typeface="Source Sans Pro"/>
              </a:rPr>
              <a:t> — misalnya lupa pajak, lupa…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Tidak ada butir jebakan</a:t>
            </a:r>
            <a:r>
              <a:rPr sz="1500" b="0">
                <a:solidFill>
                  <a:srgbClr val="222830"/>
                </a:solidFill>
                <a:latin typeface="Source Sans Pro"/>
              </a:rPr>
              <a:t> yang bergantung pada pembacaan kata yang rancu.</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Butir C5 dinilai dengan rubrik</a:t>
            </a:r>
            <a:r>
              <a:rPr sz="1500" b="0">
                <a:solidFill>
                  <a:srgbClr val="222830"/>
                </a:solidFill>
                <a:latin typeface="Source Sans Pro"/>
              </a:rPr>
              <a:t>, bukan dengan kunci tunggal.</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Tidak ada butir yang menanyakan rekomendasi instrumen tertentu.</a:t>
            </a:r>
            <a:r>
              <a:rPr sz="1500" b="0">
                <a:solidFill>
                  <a:srgbClr val="222830"/>
                </a:solidFill>
                <a:latin typeface="Source Sans Pro"/>
              </a:rPr>
              <a:t> Ini pelanggaran batas layanan program.</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Contoh penyusunan pengecoh yang benar</a:t>
            </a:r>
            <a:r>
              <a:rPr sz="1500" b="0">
                <a:solidFill>
                  <a:srgbClr val="222830"/>
                </a:solidFill>
                <a:latin typeface="Source Sans Pro"/>
              </a:rPr>
              <a:t> (butir C3, modul L0.5):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a:t>
            </a:r>
          </a:p>
          <a:p>
            <a:pPr algn="l">
              <a:lnSpc>
                <a:spcPct val="108000"/>
              </a:lnSpc>
              <a:spcBef>
                <a:spcPts val="0"/>
              </a:spcBef>
              <a:spcAft>
                <a:spcPts val="600"/>
              </a:spcAft>
            </a:pPr>
            <a:r>
              <a:rPr sz="3400" b="1">
                <a:solidFill>
                  <a:srgbClr val="FFFFFF"/>
                </a:solidFill>
                <a:latin typeface="Source Sans Pro"/>
              </a:rPr>
              <a:t>Proyek: Laporan Kesehatan Keuangan Pribadi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Proyek: Laporan Kesehatan Keuangan Pribadi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Seluruh perhitungan menggunakan kalkulator lembar sebar yang dibangun di L0.8.</a:t>
            </a:r>
          </a:p>
          <a:p>
            <a:pPr algn="l">
              <a:lnSpc>
                <a:spcPct val="120000"/>
              </a:lnSpc>
              <a:spcBef>
                <a:spcPts val="1000"/>
              </a:spcBef>
              <a:spcAft>
                <a:spcPts val="0"/>
              </a:spcAft>
            </a:pPr>
            <a:r>
              <a:rPr sz="1700" b="0">
                <a:solidFill>
                  <a:srgbClr val="222830"/>
                </a:solidFill>
                <a:latin typeface="Source Sans Pro"/>
              </a:rPr>
              <a:t>▪  Data boleh dianonimkan (pengali tetap), tetapi </a:t>
            </a:r>
            <a:r>
              <a:rPr sz="1700" b="1">
                <a:solidFill>
                  <a:srgbClr val="222830"/>
                </a:solidFill>
                <a:latin typeface="Source Sans Pro"/>
              </a:rPr>
              <a:t>struktur dan rasio harus nyata</a:t>
            </a:r>
            <a:r>
              <a:rPr sz="1700" b="0">
                <a:solidFill>
                  <a:srgbClr val="222830"/>
                </a:solidFill>
                <a:latin typeface="Source Sans Pro"/>
              </a:rPr>
              <a:t>. Laporan dengan angka fiktif dinilai 1 pada D2.</a:t>
            </a:r>
          </a:p>
          <a:p>
            <a:pPr algn="l">
              <a:lnSpc>
                <a:spcPct val="120000"/>
              </a:lnSpc>
              <a:spcBef>
                <a:spcPts val="1000"/>
              </a:spcBef>
              <a:spcAft>
                <a:spcPts val="0"/>
              </a:spcAft>
            </a:pPr>
            <a:r>
              <a:rPr sz="1700" b="0">
                <a:solidFill>
                  <a:srgbClr val="222830"/>
                </a:solidFill>
                <a:latin typeface="Source Sans Pro"/>
              </a:rPr>
              <a:t>▪  Peserta yang tidak nyaman menggunakan data pribadinya dapat mengajukan penggunaan </a:t>
            </a:r>
            <a:r>
              <a:rPr sz="1700" b="1">
                <a:solidFill>
                  <a:srgbClr val="222830"/>
                </a:solidFill>
                <a:latin typeface="Source Sans Pro"/>
              </a:rPr>
              <a:t>kasus keluarga terdekat dengan izin tertulis</a:t>
            </a:r>
            <a:r>
              <a:rPr sz="1700" b="0">
                <a:solidFill>
                  <a:srgbClr val="222830"/>
                </a:solidFill>
                <a:latin typeface="Source Sans Pro"/>
              </a:rPr>
              <a:t>, atau kasus standar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400" b="1">
                <a:solidFill>
                  <a:srgbClr val="0F2B46"/>
                </a:solidFill>
                <a:latin typeface="Source Sans Pro"/>
              </a:rPr>
              <a:t>Proyek: Laporan Kesehatan Keuangan Pribadi</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Bagian</a:t>
                      </a:r>
                    </a:p>
                  </a:txBody>
                  <a:tcPr anchor="ctr" marL="73152" marR="73152">
                    <a:solidFill>
                      <a:srgbClr val="0F2B46"/>
                    </a:solidFill>
                  </a:tcPr>
                </a:tc>
                <a:tc>
                  <a:txBody>
                    <a:bodyPr/>
                    <a:lstStyle/>
                    <a:p>
                      <a:r>
                        <a:rPr sz="1300" b="1">
                          <a:solidFill>
                            <a:srgbClr val="FFFFFF"/>
                          </a:solidFill>
                          <a:latin typeface="Source Sans Pro"/>
                        </a:rPr>
                        <a:t>Isi</a:t>
                      </a:r>
                    </a:p>
                  </a:txBody>
                  <a:tcPr anchor="ctr" marL="73152" marR="73152">
                    <a:solidFill>
                      <a:srgbClr val="0F2B46"/>
                    </a:solidFill>
                  </a:tcPr>
                </a:tc>
                <a:tc>
                  <a:txBody>
                    <a:bodyPr/>
                    <a:lstStyle/>
                    <a:p>
                      <a:r>
                        <a:rPr sz="1300" b="1">
                          <a:solidFill>
                            <a:srgbClr val="FFFFFF"/>
                          </a:solidFill>
                          <a:latin typeface="Source Sans Pro"/>
                        </a:rPr>
                        <a:t>Modul sumber</a:t>
                      </a:r>
                    </a:p>
                  </a:txBody>
                  <a:tcPr anchor="ctr" marL="73152" marR="73152">
                    <a:solidFill>
                      <a:srgbClr val="0F2B46"/>
                    </a:solidFill>
                  </a:tcPr>
                </a:tc>
              </a:tr>
              <a:tr h="384048">
                <a:tc>
                  <a:txBody>
                    <a:bodyPr/>
                    <a:lstStyle/>
                    <a:p>
                      <a:r>
                        <a:rPr sz="1300" b="1">
                          <a:solidFill>
                            <a:srgbClr val="222830"/>
                          </a:solidFill>
                          <a:latin typeface="Source Sans Pro"/>
                        </a:rPr>
                        <a:t>A</a:t>
                      </a:r>
                    </a:p>
                  </a:txBody>
                  <a:tcPr anchor="ctr" marL="73152" marR="73152" marT="27432" marB="27432">
                    <a:solidFill>
                      <a:srgbClr val="FFFFFF"/>
                    </a:solidFill>
                  </a:tcPr>
                </a:tc>
                <a:tc>
                  <a:txBody>
                    <a:bodyPr/>
                    <a:lstStyle/>
                    <a:p>
                      <a:r>
                        <a:rPr sz="1300" b="0">
                          <a:solidFill>
                            <a:srgbClr val="222830"/>
                          </a:solidFill>
                          <a:latin typeface="Source Sans Pro"/>
                        </a:rPr>
                        <a:t>Neraca pribadi dan tujuh rasio kesehatan</a:t>
                      </a:r>
                    </a:p>
                  </a:txBody>
                  <a:tcPr anchor="ctr" marL="73152" marR="73152" marT="27432" marB="27432">
                    <a:solidFill>
                      <a:srgbClr val="FFFFFF"/>
                    </a:solidFill>
                  </a:tcPr>
                </a:tc>
                <a:tc>
                  <a:txBody>
                    <a:bodyPr/>
                    <a:lstStyle/>
                    <a:p>
                      <a:r>
                        <a:rPr sz="1300" b="0">
                          <a:solidFill>
                            <a:srgbClr val="222830"/>
                          </a:solidFill>
                          <a:latin typeface="Source Sans Pro"/>
                        </a:rPr>
                        <a:t>L0.2</a:t>
                      </a:r>
                    </a:p>
                  </a:txBody>
                  <a:tcPr anchor="ctr" marL="73152" marR="73152" marT="27432" marB="27432">
                    <a:solidFill>
                      <a:srgbClr val="FFFFFF"/>
                    </a:solidFill>
                  </a:tcPr>
                </a:tc>
              </a:tr>
              <a:tr h="384048">
                <a:tc>
                  <a:txBody>
                    <a:bodyPr/>
                    <a:lstStyle/>
                    <a:p>
                      <a:r>
                        <a:rPr sz="1300" b="1">
                          <a:solidFill>
                            <a:srgbClr val="222830"/>
                          </a:solidFill>
                          <a:latin typeface="Source Sans Pro"/>
                        </a:rPr>
                        <a:t>B</a:t>
                      </a:r>
                    </a:p>
                  </a:txBody>
                  <a:tcPr anchor="ctr" marL="73152" marR="73152" marT="27432" marB="27432">
                    <a:solidFill>
                      <a:srgbClr val="F1F4F8"/>
                    </a:solidFill>
                  </a:tcPr>
                </a:tc>
                <a:tc>
                  <a:txBody>
                    <a:bodyPr/>
                    <a:lstStyle/>
                    <a:p>
                      <a:r>
                        <a:rPr sz="1300" b="0">
                          <a:solidFill>
                            <a:srgbClr val="222830"/>
                          </a:solidFill>
                          <a:latin typeface="Source Sans Pro"/>
                        </a:rPr>
                        <a:t>Laporan arus kas tiga lapis + peta pengeluaran tidak teratur</a:t>
                      </a:r>
                    </a:p>
                  </a:txBody>
                  <a:tcPr anchor="ctr" marL="73152" marR="73152" marT="27432" marB="27432">
                    <a:solidFill>
                      <a:srgbClr val="F1F4F8"/>
                    </a:solidFill>
                  </a:tcPr>
                </a:tc>
                <a:tc>
                  <a:txBody>
                    <a:bodyPr/>
                    <a:lstStyle/>
                    <a:p>
                      <a:r>
                        <a:rPr sz="1300" b="0">
                          <a:solidFill>
                            <a:srgbClr val="222830"/>
                          </a:solidFill>
                          <a:latin typeface="Source Sans Pro"/>
                        </a:rPr>
                        <a:t>L0.3</a:t>
                      </a:r>
                    </a:p>
                  </a:txBody>
                  <a:tcPr anchor="ctr" marL="73152" marR="73152" marT="27432" marB="27432">
                    <a:solidFill>
                      <a:srgbClr val="F1F4F8"/>
                    </a:solidFill>
                  </a:tcPr>
                </a:tc>
              </a:tr>
              <a:tr h="384048">
                <a:tc>
                  <a:txBody>
                    <a:bodyPr/>
                    <a:lstStyle/>
                    <a:p>
                      <a:r>
                        <a:rPr sz="1300" b="1">
                          <a:solidFill>
                            <a:srgbClr val="222830"/>
                          </a:solidFill>
                          <a:latin typeface="Source Sans Pro"/>
                        </a:rPr>
                        <a:t>C</a:t>
                      </a:r>
                    </a:p>
                  </a:txBody>
                  <a:tcPr anchor="ctr" marL="73152" marR="73152" marT="27432" marB="27432">
                    <a:solidFill>
                      <a:srgbClr val="FFFFFF"/>
                    </a:solidFill>
                  </a:tcPr>
                </a:tc>
                <a:tc>
                  <a:txBody>
                    <a:bodyPr/>
                    <a:lstStyle/>
                    <a:p>
                      <a:r>
                        <a:rPr sz="1300" b="0">
                          <a:solidFill>
                            <a:srgbClr val="222830"/>
                          </a:solidFill>
                          <a:latin typeface="Source Sans Pro"/>
                        </a:rPr>
                        <a:t>Sistem anggaran terpilih dan rancangan otomatisasinya</a:t>
                      </a:r>
                    </a:p>
                  </a:txBody>
                  <a:tcPr anchor="ctr" marL="73152" marR="73152" marT="27432" marB="27432">
                    <a:solidFill>
                      <a:srgbClr val="FFFFFF"/>
                    </a:solidFill>
                  </a:tcPr>
                </a:tc>
                <a:tc>
                  <a:txBody>
                    <a:bodyPr/>
                    <a:lstStyle/>
                    <a:p>
                      <a:r>
                        <a:rPr sz="1300" b="0">
                          <a:solidFill>
                            <a:srgbClr val="222830"/>
                          </a:solidFill>
                          <a:latin typeface="Source Sans Pro"/>
                        </a:rPr>
                        <a:t>L0.3</a:t>
                      </a:r>
                    </a:p>
                  </a:txBody>
                  <a:tcPr anchor="ctr" marL="73152" marR="73152" marT="27432" marB="27432">
                    <a:solidFill>
                      <a:srgbClr val="FFFFFF"/>
                    </a:solidFill>
                  </a:tcPr>
                </a:tc>
              </a:tr>
              <a:tr h="384048">
                <a:tc>
                  <a:txBody>
                    <a:bodyPr/>
                    <a:lstStyle/>
                    <a:p>
                      <a:r>
                        <a:rPr sz="1300" b="1">
                          <a:solidFill>
                            <a:srgbClr val="222830"/>
                          </a:solidFill>
                          <a:latin typeface="Source Sans Pro"/>
                        </a:rPr>
                        <a:t>D</a:t>
                      </a:r>
                    </a:p>
                  </a:txBody>
                  <a:tcPr anchor="ctr" marL="73152" marR="73152" marT="27432" marB="27432">
                    <a:solidFill>
                      <a:srgbClr val="F1F4F8"/>
                    </a:solidFill>
                  </a:tcPr>
                </a:tc>
                <a:tc>
                  <a:txBody>
                    <a:bodyPr/>
                    <a:lstStyle/>
                    <a:p>
                      <a:r>
                        <a:rPr sz="1300" b="0">
                          <a:solidFill>
                            <a:srgbClr val="222830"/>
                          </a:solidFill>
                          <a:latin typeface="Source Sans Pro"/>
                        </a:rPr>
                        <a:t>Perhitungan dana darurat, matriks risiko, dan audit proteksi</a:t>
                      </a:r>
                    </a:p>
                  </a:txBody>
                  <a:tcPr anchor="ctr" marL="73152" marR="73152" marT="27432" marB="27432">
                    <a:solidFill>
                      <a:srgbClr val="F1F4F8"/>
                    </a:solidFill>
                  </a:tcPr>
                </a:tc>
                <a:tc>
                  <a:txBody>
                    <a:bodyPr/>
                    <a:lstStyle/>
                    <a:p>
                      <a:r>
                        <a:rPr sz="1300" b="0">
                          <a:solidFill>
                            <a:srgbClr val="222830"/>
                          </a:solidFill>
                          <a:latin typeface="Source Sans Pro"/>
                        </a:rPr>
                        <a:t>L0.4</a:t>
                      </a:r>
                    </a:p>
                  </a:txBody>
                  <a:tcPr anchor="ctr" marL="73152" marR="73152" marT="27432" marB="27432">
                    <a:solidFill>
                      <a:srgbClr val="F1F4F8"/>
                    </a:solidFill>
                  </a:tcPr>
                </a:tc>
              </a:tr>
              <a:tr h="384048">
                <a:tc>
                  <a:txBody>
                    <a:bodyPr/>
                    <a:lstStyle/>
                    <a:p>
                      <a:r>
                        <a:rPr sz="1300" b="1">
                          <a:solidFill>
                            <a:srgbClr val="222830"/>
                          </a:solidFill>
                          <a:latin typeface="Source Sans Pro"/>
                        </a:rPr>
                        <a:t>E</a:t>
                      </a:r>
                    </a:p>
                  </a:txBody>
                  <a:tcPr anchor="ctr" marL="73152" marR="73152" marT="27432" marB="27432">
                    <a:solidFill>
                      <a:srgbClr val="FFFFFF"/>
                    </a:solidFill>
                  </a:tcPr>
                </a:tc>
                <a:tc>
                  <a:txBody>
                    <a:bodyPr/>
                    <a:lstStyle/>
                    <a:p>
                      <a:r>
                        <a:rPr sz="1300" b="0">
                          <a:solidFill>
                            <a:srgbClr val="222830"/>
                          </a:solidFill>
                          <a:latin typeface="Source Sans Pro"/>
                        </a:rPr>
                        <a:t>Inventaris utang dengan bunga efektif dan rencana pelunasan</a:t>
                      </a:r>
                    </a:p>
                  </a:txBody>
                  <a:tcPr anchor="ctr" marL="73152" marR="73152" marT="27432" marB="27432">
                    <a:solidFill>
                      <a:srgbClr val="FFFFFF"/>
                    </a:solidFill>
                  </a:tcPr>
                </a:tc>
                <a:tc>
                  <a:txBody>
                    <a:bodyPr/>
                    <a:lstStyle/>
                    <a:p>
                      <a:r>
                        <a:rPr sz="1300" b="0">
                          <a:solidFill>
                            <a:srgbClr val="222830"/>
                          </a:solidFill>
                          <a:latin typeface="Source Sans Pro"/>
                        </a:rPr>
                        <a:t>L0.5</a:t>
                      </a:r>
                    </a:p>
                  </a:txBody>
                  <a:tcPr anchor="ctr" marL="73152" marR="73152" marT="27432" marB="27432">
                    <a:solidFill>
                      <a:srgbClr val="FFFFFF"/>
                    </a:solidFill>
                  </a:tcPr>
                </a:tc>
              </a:tr>
              <a:tr h="384048">
                <a:tc>
                  <a:txBody>
                    <a:bodyPr/>
                    <a:lstStyle/>
                    <a:p>
                      <a:r>
                        <a:rPr sz="1300" b="1">
                          <a:solidFill>
                            <a:srgbClr val="222830"/>
                          </a:solidFill>
                          <a:latin typeface="Source Sans Pro"/>
                        </a:rPr>
                        <a:t>F</a:t>
                      </a:r>
                    </a:p>
                  </a:txBody>
                  <a:tcPr anchor="ctr" marL="73152" marR="73152" marT="27432" marB="27432">
                    <a:solidFill>
                      <a:srgbClr val="F1F4F8"/>
                    </a:solidFill>
                  </a:tcPr>
                </a:tc>
                <a:tc>
                  <a:txBody>
                    <a:bodyPr/>
                    <a:lstStyle/>
                    <a:p>
                      <a:r>
                        <a:rPr sz="1300" b="0">
                          <a:solidFill>
                            <a:srgbClr val="222830"/>
                          </a:solidFill>
                          <a:latin typeface="Source Sans Pro"/>
                        </a:rPr>
                        <a:t>Peta tujuan keuangan dengan nilai pada tenggat dan uji kelayakan</a:t>
                      </a:r>
                    </a:p>
                  </a:txBody>
                  <a:tcPr anchor="ctr" marL="73152" marR="73152" marT="27432" marB="27432">
                    <a:solidFill>
                      <a:srgbClr val="F1F4F8"/>
                    </a:solidFill>
                  </a:tcPr>
                </a:tc>
                <a:tc>
                  <a:txBody>
                    <a:bodyPr/>
                    <a:lstStyle/>
                    <a:p>
                      <a:r>
                        <a:rPr sz="1300" b="0">
                          <a:solidFill>
                            <a:srgbClr val="222830"/>
                          </a:solidFill>
                          <a:latin typeface="Source Sans Pro"/>
                        </a:rPr>
                        <a:t>L0.6, L0.1</a:t>
                      </a:r>
                    </a:p>
                  </a:txBody>
                  <a:tcPr anchor="ctr" marL="73152" marR="73152" marT="27432" marB="27432">
                    <a:solidFill>
                      <a:srgbClr val="F1F4F8"/>
                    </a:solidFill>
                  </a:tcPr>
                </a:tc>
              </a:tr>
              <a:tr h="384048">
                <a:tc>
                  <a:txBody>
                    <a:bodyPr/>
                    <a:lstStyle/>
                    <a:p>
                      <a:r>
                        <a:rPr sz="1300" b="1">
                          <a:solidFill>
                            <a:srgbClr val="222830"/>
                          </a:solidFill>
                          <a:latin typeface="Source Sans Pro"/>
                        </a:rPr>
                        <a:t>G</a:t>
                      </a:r>
                    </a:p>
                  </a:txBody>
                  <a:tcPr anchor="ctr" marL="73152" marR="73152" marT="27432" marB="27432">
                    <a:solidFill>
                      <a:srgbClr val="FFFFFF"/>
                    </a:solidFill>
                  </a:tcPr>
                </a:tc>
                <a:tc>
                  <a:txBody>
                    <a:bodyPr/>
                    <a:lstStyle/>
                    <a:p>
                      <a:r>
                        <a:rPr sz="1300" b="0">
                          <a:solidFill>
                            <a:srgbClr val="222830"/>
                          </a:solidFill>
                          <a:latin typeface="Source Sans Pro"/>
                        </a:rPr>
                        <a:t>Profil risiko tiga komponen dan kesimpulannya</a:t>
                      </a:r>
                    </a:p>
                  </a:txBody>
                  <a:tcPr anchor="ctr" marL="73152" marR="73152" marT="27432" marB="27432">
                    <a:solidFill>
                      <a:srgbClr val="FFFFFF"/>
                    </a:solidFill>
                  </a:tcPr>
                </a:tc>
                <a:tc>
                  <a:txBody>
                    <a:bodyPr/>
                    <a:lstStyle/>
                    <a:p>
                      <a:r>
                        <a:rPr sz="1300" b="0">
                          <a:solidFill>
                            <a:srgbClr val="222830"/>
                          </a:solidFill>
                          <a:latin typeface="Source Sans Pro"/>
                        </a:rPr>
                        <a:t>L0.6</a:t>
                      </a:r>
                    </a:p>
                  </a:txBody>
                  <a:tcPr anchor="ctr" marL="73152" marR="73152" marT="27432" marB="27432">
                    <a:solidFill>
                      <a:srgbClr val="FFFFFF"/>
                    </a:solidFill>
                  </a:tcPr>
                </a:tc>
              </a:tr>
              <a:tr h="384048">
                <a:tc>
                  <a:txBody>
                    <a:bodyPr/>
                    <a:lstStyle/>
                    <a:p>
                      <a:r>
                        <a:rPr sz="1300" b="1">
                          <a:solidFill>
                            <a:srgbClr val="222830"/>
                          </a:solidFill>
                          <a:latin typeface="Source Sans Pro"/>
                        </a:rPr>
                        <a:t>H</a:t>
                      </a:r>
                    </a:p>
                  </a:txBody>
                  <a:tcPr anchor="ctr" marL="73152" marR="73152" marT="27432" marB="27432">
                    <a:solidFill>
                      <a:srgbClr val="F1F4F8"/>
                    </a:solidFill>
                  </a:tcPr>
                </a:tc>
                <a:tc>
                  <a:txBody>
                    <a:bodyPr/>
                    <a:lstStyle/>
                    <a:p>
                      <a:r>
                        <a:rPr sz="1300" b="0">
                          <a:solidFill>
                            <a:srgbClr val="222830"/>
                          </a:solidFill>
                          <a:latin typeface="Source Sans Pro"/>
                        </a:rPr>
                        <a:t>Pemetaan tujuan ke kelas aset berbasis horizon</a:t>
                      </a:r>
                    </a:p>
                  </a:txBody>
                  <a:tcPr anchor="ctr" marL="73152" marR="73152" marT="27432" marB="27432">
                    <a:solidFill>
                      <a:srgbClr val="F1F4F8"/>
                    </a:solidFill>
                  </a:tcPr>
                </a:tc>
                <a:tc>
                  <a:txBody>
                    <a:bodyPr/>
                    <a:lstStyle/>
                    <a:p>
                      <a:r>
                        <a:rPr sz="1300" b="0">
                          <a:solidFill>
                            <a:srgbClr val="222830"/>
                          </a:solidFill>
                          <a:latin typeface="Source Sans Pro"/>
                        </a:rPr>
                        <a:t>L0.7</a:t>
                      </a:r>
                    </a:p>
                  </a:txBody>
                  <a:tcPr anchor="ctr" marL="73152" marR="73152" marT="27432" marB="27432">
                    <a:solidFill>
                      <a:srgbClr val="F1F4F8"/>
                    </a:solidFill>
                  </a:tcPr>
                </a:tc>
              </a:tr>
              <a:tr h="384048">
                <a:tc>
                  <a:txBody>
                    <a:bodyPr/>
                    <a:lstStyle/>
                    <a:p>
                      <a:r>
                        <a:rPr sz="1300" b="1">
                          <a:solidFill>
                            <a:srgbClr val="222830"/>
                          </a:solidFill>
                          <a:latin typeface="Source Sans Pro"/>
                        </a:rPr>
                        <a:t>I</a:t>
                      </a:r>
                    </a:p>
                  </a:txBody>
                  <a:tcPr anchor="ctr" marL="73152" marR="73152" marT="27432" marB="27432">
                    <a:solidFill>
                      <a:srgbClr val="FFFFFF"/>
                    </a:solidFill>
                  </a:tcPr>
                </a:tc>
                <a:tc>
                  <a:txBody>
                    <a:bodyPr/>
                    <a:lstStyle/>
                    <a:p>
                      <a:r>
                        <a:rPr sz="1300" b="0">
                          <a:solidFill>
                            <a:srgbClr val="222830"/>
                          </a:solidFill>
                          <a:latin typeface="Source Sans Pro"/>
                        </a:rPr>
                        <a:t>Profil bias pribadi dan penangkal strukturalnya</a:t>
                      </a:r>
                    </a:p>
                  </a:txBody>
                  <a:tcPr anchor="ctr" marL="73152" marR="73152" marT="27432" marB="27432">
                    <a:solidFill>
                      <a:srgbClr val="FFFFFF"/>
                    </a:solidFill>
                  </a:tcPr>
                </a:tc>
                <a:tc>
                  <a:txBody>
                    <a:bodyPr/>
                    <a:lstStyle/>
                    <a:p>
                      <a:r>
                        <a:rPr sz="1300" b="0">
                          <a:solidFill>
                            <a:srgbClr val="222830"/>
                          </a:solidFill>
                          <a:latin typeface="Source Sans Pro"/>
                        </a:rPr>
                        <a:t>L0.9</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5.</a:t>
            </a:r>
          </a:p>
          <a:p>
            <a:pPr algn="l">
              <a:lnSpc>
                <a:spcPct val="108000"/>
              </a:lnSpc>
              <a:spcBef>
                <a:spcPts val="0"/>
              </a:spcBef>
              <a:spcAft>
                <a:spcPts val="600"/>
              </a:spcAft>
            </a:pPr>
            <a:r>
              <a:rPr sz="3400" b="1">
                <a:solidFill>
                  <a:srgbClr val="FFFFFF"/>
                </a:solidFill>
                <a:latin typeface="Source Sans Pro"/>
              </a:rPr>
              <a:t>Rubrik Penilaian Proyek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6.</a:t>
            </a:r>
          </a:p>
          <a:p>
            <a:pPr algn="l">
              <a:lnSpc>
                <a:spcPct val="108000"/>
              </a:lnSpc>
              <a:spcBef>
                <a:spcPts val="0"/>
              </a:spcBef>
              <a:spcAft>
                <a:spcPts val="600"/>
              </a:spcAft>
            </a:pPr>
            <a:r>
              <a:rPr sz="3400" b="1">
                <a:solidFill>
                  <a:srgbClr val="FFFFFF"/>
                </a:solidFill>
                <a:latin typeface="Source Sans Pro"/>
              </a:rPr>
              <a:t>Status Kelulusan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400" b="1">
                <a:solidFill>
                  <a:srgbClr val="0F2B46"/>
                </a:solidFill>
                <a:latin typeface="Source Sans Pro"/>
              </a:rPr>
              <a:t>Status Kelulusan</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Kriteria</a:t>
                      </a:r>
                    </a:p>
                  </a:txBody>
                  <a:tcPr anchor="ctr" marL="73152" marR="73152">
                    <a:solidFill>
                      <a:srgbClr val="0F2B46"/>
                    </a:solidFill>
                  </a:tcPr>
                </a:tc>
                <a:tc>
                  <a:txBody>
                    <a:bodyPr/>
                    <a:lstStyle/>
                    <a:p>
                      <a:r>
                        <a:rPr sz="1300" b="1">
                          <a:solidFill>
                            <a:srgbClr val="FFFFFF"/>
                          </a:solidFill>
                          <a:latin typeface="Source Sans Pro"/>
                        </a:rPr>
                        <a:t>Ambang</a:t>
                      </a:r>
                    </a:p>
                  </a:txBody>
                  <a:tcPr anchor="ctr" marL="73152" marR="73152">
                    <a:solidFill>
                      <a:srgbClr val="0F2B46"/>
                    </a:solidFill>
                  </a:tcPr>
                </a:tc>
              </a:tr>
              <a:tr h="384048">
                <a:tc>
                  <a:txBody>
                    <a:bodyPr/>
                    <a:lstStyle/>
                    <a:p>
                      <a:r>
                        <a:rPr sz="1300" b="1">
                          <a:solidFill>
                            <a:srgbClr val="222830"/>
                          </a:solidFill>
                          <a:latin typeface="Source Sans Pro"/>
                        </a:rPr>
                        <a:t>Ujian tertulis</a:t>
                      </a:r>
                    </a:p>
                  </a:txBody>
                  <a:tcPr anchor="ctr" marL="73152" marR="73152" marT="27432" marB="27432">
                    <a:solidFill>
                      <a:srgbClr val="FFFFFF"/>
                    </a:solidFill>
                  </a:tcPr>
                </a:tc>
                <a:tc>
                  <a:txBody>
                    <a:bodyPr/>
                    <a:lstStyle/>
                    <a:p>
                      <a:r>
                        <a:rPr sz="1300" b="0">
                          <a:solidFill>
                            <a:srgbClr val="222830"/>
                          </a:solidFill>
                          <a:latin typeface="Source Sans Pro"/>
                        </a:rPr>
                        <a:t>≥ 80%</a:t>
                      </a:r>
                    </a:p>
                  </a:txBody>
                  <a:tcPr anchor="ctr" marL="73152" marR="73152" marT="27432" marB="27432">
                    <a:solidFill>
                      <a:srgbClr val="FFFFFF"/>
                    </a:solidFill>
                  </a:tcPr>
                </a:tc>
              </a:tr>
              <a:tr h="384048">
                <a:tc>
                  <a:txBody>
                    <a:bodyPr/>
                    <a:lstStyle/>
                    <a:p>
                      <a:r>
                        <a:rPr sz="1300" b="1">
                          <a:solidFill>
                            <a:srgbClr val="222830"/>
                          </a:solidFill>
                          <a:latin typeface="Source Sans Pro"/>
                        </a:rPr>
                        <a:t>Proyek</a:t>
                      </a:r>
                    </a:p>
                  </a:txBody>
                  <a:tcPr anchor="ctr" marL="73152" marR="73152" marT="27432" marB="27432">
                    <a:solidFill>
                      <a:srgbClr val="F1F4F8"/>
                    </a:solidFill>
                  </a:tcPr>
                </a:tc>
                <a:tc>
                  <a:txBody>
                    <a:bodyPr/>
                    <a:lstStyle/>
                    <a:p>
                      <a:r>
                        <a:rPr sz="1300" b="0">
                          <a:solidFill>
                            <a:srgbClr val="222830"/>
                          </a:solidFill>
                          <a:latin typeface="Source Sans Pro"/>
                        </a:rPr>
                        <a:t>≥ 3 pada seluruh dimensi</a:t>
                      </a:r>
                    </a:p>
                  </a:txBody>
                  <a:tcPr anchor="ctr" marL="73152" marR="73152" marT="27432" marB="27432">
                    <a:solidFill>
                      <a:srgbClr val="F1F4F8"/>
                    </a:solidFill>
                  </a:tcPr>
                </a:tc>
              </a:tr>
              <a:tr h="384048">
                <a:tc>
                  <a:txBody>
                    <a:bodyPr/>
                    <a:lstStyle/>
                    <a:p>
                      <a:r>
                        <a:rPr sz="1300" b="1">
                          <a:solidFill>
                            <a:srgbClr val="222830"/>
                          </a:solidFill>
                          <a:latin typeface="Source Sans Pro"/>
                        </a:rPr>
                        <a:t>R1 Likuiditas</a:t>
                      </a:r>
                    </a:p>
                  </a:txBody>
                  <a:tcPr anchor="ctr" marL="73152" marR="73152" marT="27432" marB="27432">
                    <a:solidFill>
                      <a:srgbClr val="FFFFFF"/>
                    </a:solidFill>
                  </a:tcPr>
                </a:tc>
                <a:tc>
                  <a:txBody>
                    <a:bodyPr/>
                    <a:lstStyle/>
                    <a:p>
                      <a:r>
                        <a:rPr sz="1300" b="0">
                          <a:solidFill>
                            <a:srgbClr val="222830"/>
                          </a:solidFill>
                          <a:latin typeface="Source Sans Pro"/>
                        </a:rPr>
                        <a:t>≥ 3 bulan (dalam perjalanan menuju target penuh)</a:t>
                      </a:r>
                    </a:p>
                  </a:txBody>
                  <a:tcPr anchor="ctr" marL="73152" marR="73152" marT="27432" marB="27432">
                    <a:solidFill>
                      <a:srgbClr val="FFFFFF"/>
                    </a:solidFill>
                  </a:tcPr>
                </a:tc>
              </a:tr>
              <a:tr h="384048">
                <a:tc>
                  <a:txBody>
                    <a:bodyPr/>
                    <a:lstStyle/>
                    <a:p>
                      <a:r>
                        <a:rPr sz="1300" b="1">
                          <a:solidFill>
                            <a:srgbClr val="222830"/>
                          </a:solidFill>
                          <a:latin typeface="Source Sans Pro"/>
                        </a:rPr>
                        <a:t>R4 Cicilan konsumtif</a:t>
                      </a:r>
                    </a:p>
                  </a:txBody>
                  <a:tcPr anchor="ctr" marL="73152" marR="73152" marT="27432" marB="27432">
                    <a:solidFill>
                      <a:srgbClr val="F1F4F8"/>
                    </a:solidFill>
                  </a:tcPr>
                </a:tc>
                <a:tc>
                  <a:txBody>
                    <a:bodyPr/>
                    <a:lstStyle/>
                    <a:p>
                      <a:r>
                        <a:rPr sz="1300" b="0">
                          <a:solidFill>
                            <a:srgbClr val="222830"/>
                          </a:solidFill>
                          <a:latin typeface="Source Sans Pro"/>
                        </a:rPr>
                        <a:t>≤ 10% dari pendapatan bersih</a:t>
                      </a:r>
                    </a:p>
                  </a:txBody>
                  <a:tcPr anchor="ctr" marL="73152" marR="73152" marT="27432" marB="27432">
                    <a:solidFill>
                      <a:srgbClr val="F1F4F8"/>
                    </a:solidFill>
                  </a:tcPr>
                </a:tc>
              </a:tr>
              <a:tr h="384048">
                <a:tc>
                  <a:txBody>
                    <a:bodyPr/>
                    <a:lstStyle/>
                    <a:p>
                      <a:r>
                        <a:rPr sz="1300" b="1">
                          <a:solidFill>
                            <a:srgbClr val="222830"/>
                          </a:solidFill>
                          <a:latin typeface="Source Sans Pro"/>
                        </a:rPr>
                        <a:t>Utang berbunga efektif &gt; 20%</a:t>
                      </a:r>
                    </a:p>
                  </a:txBody>
                  <a:tcPr anchor="ctr" marL="73152" marR="73152" marT="27432" marB="27432">
                    <a:solidFill>
                      <a:srgbClr val="FFFFFF"/>
                    </a:solidFill>
                  </a:tcPr>
                </a:tc>
                <a:tc>
                  <a:txBody>
                    <a:bodyPr/>
                    <a:lstStyle/>
                    <a:p>
                      <a:r>
                        <a:rPr sz="1300" b="0">
                          <a:solidFill>
                            <a:srgbClr val="222830"/>
                          </a:solidFill>
                          <a:latin typeface="Source Sans Pro"/>
                        </a:rPr>
                        <a:t>Nihil, atau ada rencana pelunasan berjalan dengan bukti</a:t>
                      </a:r>
                    </a:p>
                  </a:txBody>
                  <a:tcPr anchor="ctr" marL="73152" marR="73152" marT="27432" marB="27432">
                    <a:solidFill>
                      <a:srgbClr val="FFFFFF"/>
                    </a:solidFill>
                  </a:tcPr>
                </a:tc>
              </a:tr>
              <a:tr h="384048">
                <a:tc>
                  <a:txBody>
                    <a:bodyPr/>
                    <a:lstStyle/>
                    <a:p>
                      <a:r>
                        <a:rPr sz="1300" b="1">
                          <a:solidFill>
                            <a:srgbClr val="222830"/>
                          </a:solidFill>
                          <a:latin typeface="Source Sans Pro"/>
                        </a:rPr>
                        <a:t>Asuransi kesehatan</a:t>
                      </a:r>
                    </a:p>
                  </a:txBody>
                  <a:tcPr anchor="ctr" marL="73152" marR="73152" marT="27432" marB="27432">
                    <a:solidFill>
                      <a:srgbClr val="F1F4F8"/>
                    </a:solidFill>
                  </a:tcPr>
                </a:tc>
                <a:tc>
                  <a:txBody>
                    <a:bodyPr/>
                    <a:lstStyle/>
                    <a:p>
                      <a:r>
                        <a:rPr sz="1300" b="0">
                          <a:solidFill>
                            <a:srgbClr val="222830"/>
                          </a:solidFill>
                          <a:latin typeface="Source Sans Pro"/>
                        </a:rPr>
                        <a:t>Aktif, minimal lapis dasar</a:t>
                      </a:r>
                    </a:p>
                  </a:txBody>
                  <a:tcPr anchor="ctr" marL="73152" marR="73152" marT="27432" marB="27432">
                    <a:solidFill>
                      <a:srgbClr val="F1F4F8"/>
                    </a:solidFill>
                  </a:tcPr>
                </a:tc>
              </a:tr>
              <a:tr h="384048">
                <a:tc>
                  <a:txBody>
                    <a:bodyPr/>
                    <a:lstStyle/>
                    <a:p>
                      <a:r>
                        <a:rPr sz="1300" b="1">
                          <a:solidFill>
                            <a:srgbClr val="222830"/>
                          </a:solidFill>
                          <a:latin typeface="Source Sans Pro"/>
                        </a:rPr>
                        <a:t>Pernyataan Kebijakan Pribadi</a:t>
                      </a:r>
                    </a:p>
                  </a:txBody>
                  <a:tcPr anchor="ctr" marL="73152" marR="73152" marT="27432" marB="27432">
                    <a:solidFill>
                      <a:srgbClr val="FFFFFF"/>
                    </a:solidFill>
                  </a:tcPr>
                </a:tc>
                <a:tc>
                  <a:txBody>
                    <a:bodyPr/>
                    <a:lstStyle/>
                    <a:p>
                      <a:r>
                        <a:rPr sz="1300" b="0">
                          <a:solidFill>
                            <a:srgbClr val="222830"/>
                          </a:solidFill>
                          <a:latin typeface="Source Sans Pro"/>
                        </a:rPr>
                        <a:t>Tersusun dan ditandatangani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400" b="1">
                <a:solidFill>
                  <a:srgbClr val="0F2B46"/>
                </a:solidFill>
                <a:latin typeface="Source Sans Pro"/>
              </a:rPr>
              <a:t>Status Kelulusan</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Yang diperoleh</a:t>
                      </a:r>
                    </a:p>
                  </a:txBody>
                  <a:tcPr anchor="ctr" marL="73152" marR="73152">
                    <a:solidFill>
                      <a:srgbClr val="0F2B46"/>
                    </a:solidFill>
                  </a:tcPr>
                </a:tc>
                <a:tc>
                  <a:txBody>
                    <a:bodyPr/>
                    <a:lstStyle/>
                    <a:p>
                      <a:r>
                        <a:rPr sz="1300" b="1">
                          <a:solidFill>
                            <a:srgbClr val="FFFFFF"/>
                          </a:solidFill>
                          <a:latin typeface="Source Sans Pro"/>
                        </a:rPr>
                        <a:t>Yang ditangguhkan</a:t>
                      </a:r>
                    </a:p>
                  </a:txBody>
                  <a:tcPr anchor="ctr" marL="73152" marR="73152">
                    <a:solidFill>
                      <a:srgbClr val="0F2B46"/>
                    </a:solidFill>
                  </a:tcPr>
                </a:tc>
              </a:tr>
              <a:tr h="384048">
                <a:tc>
                  <a:txBody>
                    <a:bodyPr/>
                    <a:lstStyle/>
                    <a:p>
                      <a:r>
                        <a:rPr sz="1300" b="1">
                          <a:solidFill>
                            <a:srgbClr val="222830"/>
                          </a:solidFill>
                          <a:latin typeface="Source Sans Pro"/>
                        </a:rPr>
                        <a:t>Sertifikat kelulusan Level 0</a:t>
                      </a:r>
                    </a:p>
                  </a:txBody>
                  <a:tcPr anchor="ctr" marL="73152" marR="73152" marT="27432" marB="27432">
                    <a:solidFill>
                      <a:srgbClr val="FFFFFF"/>
                    </a:solidFill>
                  </a:tcPr>
                </a:tc>
                <a:tc>
                  <a:txBody>
                    <a:bodyPr/>
                    <a:lstStyle/>
                    <a:p>
                      <a:r>
                        <a:rPr sz="1300" b="0">
                          <a:solidFill>
                            <a:srgbClr val="222830"/>
                          </a:solidFill>
                          <a:latin typeface="Source Sans Pro"/>
                        </a:rPr>
                        <a:t>Akses ke modul instrumen berisiko (L1.5, L1.7 dan seterusnya)</a:t>
                      </a:r>
                    </a:p>
                  </a:txBody>
                  <a:tcPr anchor="ctr" marL="73152" marR="73152" marT="27432" marB="27432">
                    <a:solidFill>
                      <a:srgbClr val="FFFFFF"/>
                    </a:solidFill>
                  </a:tcPr>
                </a:tc>
              </a:tr>
              <a:tr h="384048">
                <a:tc>
                  <a:txBody>
                    <a:bodyPr/>
                    <a:lstStyle/>
                    <a:p>
                      <a:r>
                        <a:rPr sz="1300" b="1">
                          <a:solidFill>
                            <a:srgbClr val="222830"/>
                          </a:solidFill>
                          <a:latin typeface="Source Sans Pro"/>
                        </a:rPr>
                        <a:t>Akses modul L1.1–L1.4 dan L1.8–L1.9 (fondasi, instrumen stabil, operasional)</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r h="384048">
                <a:tc>
                  <a:txBody>
                    <a:bodyPr/>
                    <a:lstStyle/>
                    <a:p>
                      <a:r>
                        <a:rPr sz="1300" b="1">
                          <a:solidFill>
                            <a:srgbClr val="222830"/>
                          </a:solidFill>
                          <a:latin typeface="Source Sans Pro"/>
                        </a:rPr>
                        <a:t>**Pendampingan perbaikan 3–6 bulan** dengan tinjauan bulanan</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Peninjauan ulang status kapan saja setelah kriteria terpenuhi</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7.</a:t>
            </a:r>
          </a:p>
          <a:p>
            <a:pPr algn="l">
              <a:lnSpc>
                <a:spcPct val="108000"/>
              </a:lnSpc>
              <a:spcBef>
                <a:spcPts val="0"/>
              </a:spcBef>
              <a:spcAft>
                <a:spcPts val="600"/>
              </a:spcAft>
            </a:pPr>
            <a:r>
              <a:rPr sz="3400" b="1">
                <a:solidFill>
                  <a:srgbClr val="FFFFFF"/>
                </a:solidFill>
                <a:latin typeface="Source Sans Pro"/>
              </a:rPr>
              <a:t>Panduan Persiapan untuk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600" b="1">
                <a:solidFill>
                  <a:srgbClr val="0F2B46"/>
                </a:solidFill>
                <a:latin typeface="Source Sans Pro"/>
              </a:rPr>
              <a:t>Panduan Persiapan untuk Peserta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menggunakan angka yang Anda ubah sendiri</a:t>
            </a:r>
            <a:r>
              <a:rPr sz="1700" b="0">
                <a:solidFill>
                  <a:srgbClr val="222830"/>
                </a:solidFill>
                <a:latin typeface="Source Sans Pro"/>
              </a:rPr>
              <a:t>. Bila Anda hanya dapat mengerjakan soal dengan angka aslinya, Anda menghafal, bukan menguasai.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400" b="1">
                <a:solidFill>
                  <a:srgbClr val="0F2B46"/>
                </a:solidFill>
                <a:latin typeface="Source Sans Pro"/>
              </a:rPr>
              <a:t>Panduan Persiapan untuk Peserta</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Kesalahan</a:t>
                      </a:r>
                    </a:p>
                  </a:txBody>
                  <a:tcPr anchor="ctr" marL="73152" marR="73152">
                    <a:solidFill>
                      <a:srgbClr val="0F2B46"/>
                    </a:solidFill>
                  </a:tcPr>
                </a:tc>
                <a:tc>
                  <a:txBody>
                    <a:bodyPr/>
                    <a:lstStyle/>
                    <a:p>
                      <a:r>
                        <a:rPr sz="1300" b="1">
                          <a:solidFill>
                            <a:srgbClr val="FFFFFF"/>
                          </a:solidFill>
                          <a:latin typeface="Source Sans Pro"/>
                        </a:rPr>
                        <a:t>Dimensi terdampak</a:t>
                      </a:r>
                    </a:p>
                  </a:txBody>
                  <a:tcPr anchor="ctr" marL="73152" marR="73152">
                    <a:solidFill>
                      <a:srgbClr val="0F2B46"/>
                    </a:solidFill>
                  </a:tcPr>
                </a:tc>
              </a:tr>
              <a:tr h="384048">
                <a:tc>
                  <a:txBody>
                    <a:bodyPr/>
                    <a:lstStyle/>
                    <a:p>
                      <a:r>
                        <a:rPr sz="1300" b="1">
                          <a:solidFill>
                            <a:srgbClr val="222830"/>
                          </a:solidFill>
                          <a:latin typeface="Source Sans Pro"/>
                        </a:rPr>
                        <a:t>Memakai angka fiktif atau perkiraan kasar</a:t>
                      </a:r>
                    </a:p>
                  </a:txBody>
                  <a:tcPr anchor="ctr" marL="73152" marR="73152" marT="27432" marB="27432">
                    <a:solidFill>
                      <a:srgbClr val="FFFFFF"/>
                    </a:solidFill>
                  </a:tcPr>
                </a:tc>
                <a:tc>
                  <a:txBody>
                    <a:bodyPr/>
                    <a:lstStyle/>
                    <a:p>
                      <a:r>
                        <a:rPr sz="1300" b="0">
                          <a:solidFill>
                            <a:srgbClr val="222830"/>
                          </a:solidFill>
                          <a:latin typeface="Source Sans Pro"/>
                        </a:rPr>
                        <a:t>D2 → nilai 1</a:t>
                      </a:r>
                    </a:p>
                  </a:txBody>
                  <a:tcPr anchor="ctr" marL="73152" marR="73152" marT="27432" marB="27432">
                    <a:solidFill>
                      <a:srgbClr val="FFFFFF"/>
                    </a:solidFill>
                  </a:tcPr>
                </a:tc>
              </a:tr>
              <a:tr h="384048">
                <a:tc>
                  <a:txBody>
                    <a:bodyPr/>
                    <a:lstStyle/>
                    <a:p>
                      <a:r>
                        <a:rPr sz="1300" b="1">
                          <a:solidFill>
                            <a:srgbClr val="222830"/>
                          </a:solidFill>
                          <a:latin typeface="Source Sans Pro"/>
                        </a:rPr>
                        <a:t>Tidak melakukan uji tekanan</a:t>
                      </a:r>
                    </a:p>
                  </a:txBody>
                  <a:tcPr anchor="ctr" marL="73152" marR="73152" marT="27432" marB="27432">
                    <a:solidFill>
                      <a:srgbClr val="F1F4F8"/>
                    </a:solidFill>
                  </a:tcPr>
                </a:tc>
                <a:tc>
                  <a:txBody>
                    <a:bodyPr/>
                    <a:lstStyle/>
                    <a:p>
                      <a:r>
                        <a:rPr sz="1300" b="0">
                          <a:solidFill>
                            <a:srgbClr val="222830"/>
                          </a:solidFill>
                          <a:latin typeface="Source Sans Pro"/>
                        </a:rPr>
                        <a:t>D4 → **menggugurkan**</a:t>
                      </a:r>
                    </a:p>
                  </a:txBody>
                  <a:tcPr anchor="ctr" marL="73152" marR="73152" marT="27432" marB="27432">
                    <a:solidFill>
                      <a:srgbClr val="F1F4F8"/>
                    </a:solidFill>
                  </a:tcPr>
                </a:tc>
              </a:tr>
              <a:tr h="384048">
                <a:tc>
                  <a:txBody>
                    <a:bodyPr/>
                    <a:lstStyle/>
                    <a:p>
                      <a:r>
                        <a:rPr sz="1300" b="1">
                          <a:solidFill>
                            <a:srgbClr val="222830"/>
                          </a:solidFill>
                          <a:latin typeface="Source Sans Pro"/>
                        </a:rPr>
                        <a:t>Menaikkan asumsi imbal hasil agar rencana "cocok"</a:t>
                      </a:r>
                    </a:p>
                  </a:txBody>
                  <a:tcPr anchor="ctr" marL="73152" marR="73152" marT="27432" marB="27432">
                    <a:solidFill>
                      <a:srgbClr val="FFFFFF"/>
                    </a:solidFill>
                  </a:tcPr>
                </a:tc>
                <a:tc>
                  <a:txBody>
                    <a:bodyPr/>
                    <a:lstStyle/>
                    <a:p>
                      <a:r>
                        <a:rPr sz="1300" b="0">
                          <a:solidFill>
                            <a:srgbClr val="222830"/>
                          </a:solidFill>
                          <a:latin typeface="Source Sans Pro"/>
                        </a:rPr>
                        <a:t>D4 → **menggugurkan**</a:t>
                      </a:r>
                    </a:p>
                  </a:txBody>
                  <a:tcPr anchor="ctr" marL="73152" marR="73152" marT="27432" marB="27432">
                    <a:solidFill>
                      <a:srgbClr val="FFFFFF"/>
                    </a:solidFill>
                  </a:tcPr>
                </a:tc>
              </a:tr>
              <a:tr h="384048">
                <a:tc>
                  <a:txBody>
                    <a:bodyPr/>
                    <a:lstStyle/>
                    <a:p>
                      <a:r>
                        <a:rPr sz="1300" b="1">
                          <a:solidFill>
                            <a:srgbClr val="222830"/>
                          </a:solidFill>
                          <a:latin typeface="Source Sans Pro"/>
                        </a:rPr>
                        <a:t>Pernyataan Kebijakan Pribadi tidak ditandatangani</a:t>
                      </a:r>
                    </a:p>
                  </a:txBody>
                  <a:tcPr anchor="ctr" marL="73152" marR="73152" marT="27432" marB="27432">
                    <a:solidFill>
                      <a:srgbClr val="F1F4F8"/>
                    </a:solidFill>
                  </a:tcPr>
                </a:tc>
                <a:tc>
                  <a:txBody>
                    <a:bodyPr/>
                    <a:lstStyle/>
                    <a:p>
                      <a:r>
                        <a:rPr sz="1300" b="0">
                          <a:solidFill>
                            <a:srgbClr val="222830"/>
                          </a:solidFill>
                          <a:latin typeface="Source Sans Pro"/>
                        </a:rPr>
                        <a:t>D5 → **menggugurkan**</a:t>
                      </a:r>
                    </a:p>
                  </a:txBody>
                  <a:tcPr anchor="ctr" marL="73152" marR="73152" marT="27432" marB="27432">
                    <a:solidFill>
                      <a:srgbClr val="F1F4F8"/>
                    </a:solidFill>
                  </a:tcPr>
                </a:tc>
              </a:tr>
              <a:tr h="384048">
                <a:tc>
                  <a:txBody>
                    <a:bodyPr/>
                    <a:lstStyle/>
                    <a:p>
                      <a:r>
                        <a:rPr sz="1300" b="1">
                          <a:solidFill>
                            <a:srgbClr val="222830"/>
                          </a:solidFill>
                          <a:latin typeface="Source Sans Pro"/>
                        </a:rPr>
                        <a:t>Menghilangkan utang yang memalukan dari inventaris</a:t>
                      </a:r>
                    </a:p>
                  </a:txBody>
                  <a:tcPr anchor="ctr" marL="73152" marR="73152" marT="27432" marB="27432">
                    <a:solidFill>
                      <a:srgbClr val="FFFFFF"/>
                    </a:solidFill>
                  </a:tcPr>
                </a:tc>
                <a:tc>
                  <a:txBody>
                    <a:bodyPr/>
                    <a:lstStyle/>
                    <a:p>
                      <a:r>
                        <a:rPr sz="1300" b="0">
                          <a:solidFill>
                            <a:srgbClr val="222830"/>
                          </a:solidFill>
                          <a:latin typeface="Source Sans Pro"/>
                        </a:rPr>
                        <a:t>D6 → nilai 1, dan D2 ikut turun</a:t>
                      </a:r>
                    </a:p>
                  </a:txBody>
                  <a:tcPr anchor="ctr" marL="73152" marR="73152" marT="27432" marB="27432">
                    <a:solidFill>
                      <a:srgbClr val="FFFFFF"/>
                    </a:solidFill>
                  </a:tcPr>
                </a:tc>
              </a:tr>
              <a:tr h="384048">
                <a:tc>
                  <a:txBody>
                    <a:bodyPr/>
                    <a:lstStyle/>
                    <a:p>
                      <a:r>
                        <a:rPr sz="1300" b="1">
                          <a:solidFill>
                            <a:srgbClr val="222830"/>
                          </a:solidFill>
                          <a:latin typeface="Source Sans Pro"/>
                        </a:rPr>
                        <a:t>Menabung menuju harga hari ini, bukan nilai pada tenggat</a:t>
                      </a:r>
                    </a:p>
                  </a:txBody>
                  <a:tcPr anchor="ctr" marL="73152" marR="73152" marT="27432" marB="27432">
                    <a:solidFill>
                      <a:srgbClr val="F1F4F8"/>
                    </a:solidFill>
                  </a:tcPr>
                </a:tc>
                <a:tc>
                  <a:txBody>
                    <a:bodyPr/>
                    <a:lstStyle/>
                    <a:p>
                      <a:r>
                        <a:rPr sz="1300" b="0">
                          <a:solidFill>
                            <a:srgbClr val="222830"/>
                          </a:solidFill>
                          <a:latin typeface="Source Sans Pro"/>
                        </a:rPr>
                        <a:t>D1</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8.</a:t>
            </a:r>
          </a:p>
          <a:p>
            <a:pPr algn="l">
              <a:lnSpc>
                <a:spcPct val="108000"/>
              </a:lnSpc>
              <a:spcBef>
                <a:spcPts val="0"/>
              </a:spcBef>
              <a:spcAft>
                <a:spcPts val="600"/>
              </a:spcAft>
            </a:pPr>
            <a:r>
              <a:rPr sz="3400" b="1">
                <a:solidFill>
                  <a:srgbClr val="FFFFFF"/>
                </a:solidFill>
                <a:latin typeface="Source Sans Pro"/>
              </a:rPr>
              <a:t>Administrasi dan Penjaminan Mutu Asesmen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8.</a:t>
            </a:r>
          </a:p>
          <a:p>
            <a:pPr algn="l">
              <a:lnSpc>
                <a:spcPct val="110000"/>
              </a:lnSpc>
              <a:spcBef>
                <a:spcPts val="0"/>
              </a:spcBef>
              <a:spcAft>
                <a:spcPts val="600"/>
              </a:spcAft>
            </a:pPr>
            <a:r>
              <a:rPr sz="2400" b="1">
                <a:solidFill>
                  <a:srgbClr val="0F2B46"/>
                </a:solidFill>
                <a:latin typeface="Source Sans Pro"/>
              </a:rPr>
              <a:t>Administrasi dan Penjaminan Mutu Asesmen</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Aktivitas</a:t>
                      </a:r>
                    </a:p>
                  </a:txBody>
                  <a:tcPr anchor="ctr" marL="73152" marR="73152">
                    <a:solidFill>
                      <a:srgbClr val="0F2B46"/>
                    </a:solidFill>
                  </a:tcPr>
                </a:tc>
                <a:tc>
                  <a:txBody>
                    <a:bodyPr/>
                    <a:lstStyle/>
                    <a:p>
                      <a:r>
                        <a:rPr sz="1300" b="1">
                          <a:solidFill>
                            <a:srgbClr val="FFFFFF"/>
                          </a:solidFill>
                          <a:latin typeface="Source Sans Pro"/>
                        </a:rPr>
                        <a:t>Ketentuan</a:t>
                      </a:r>
                    </a:p>
                  </a:txBody>
                  <a:tcPr anchor="ctr" marL="73152" marR="73152">
                    <a:solidFill>
                      <a:srgbClr val="0F2B46"/>
                    </a:solidFill>
                  </a:tcPr>
                </a:tc>
              </a:tr>
              <a:tr h="384048">
                <a:tc>
                  <a:txBody>
                    <a:bodyPr/>
                    <a:lstStyle/>
                    <a:p>
                      <a:r>
                        <a:rPr sz="1300" b="1">
                          <a:solidFill>
                            <a:srgbClr val="222830"/>
                          </a:solidFill>
                          <a:latin typeface="Source Sans Pro"/>
                        </a:rPr>
                        <a:t>Penyusunan paket soal</a:t>
                      </a:r>
                    </a:p>
                  </a:txBody>
                  <a:tcPr anchor="ctr" marL="73152" marR="73152" marT="27432" marB="27432">
                    <a:solidFill>
                      <a:srgbClr val="FFFFFF"/>
                    </a:solidFill>
                  </a:tcPr>
                </a:tc>
                <a:tc>
                  <a:txBody>
                    <a:bodyPr/>
                    <a:lstStyle/>
                    <a:p>
                      <a:r>
                        <a:rPr sz="1300" b="0">
                          <a:solidFill>
                            <a:srgbClr val="222830"/>
                          </a:solidFill>
                          <a:latin typeface="Source Sans Pro"/>
                        </a:rPr>
                        <a:t>Minimal 3 paket setara, dirotasi antar-angkatan</a:t>
                      </a:r>
                    </a:p>
                  </a:txBody>
                  <a:tcPr anchor="ctr" marL="73152" marR="73152" marT="27432" marB="27432">
                    <a:solidFill>
                      <a:srgbClr val="FFFFFF"/>
                    </a:solidFill>
                  </a:tcPr>
                </a:tc>
              </a:tr>
              <a:tr h="384048">
                <a:tc>
                  <a:txBody>
                    <a:bodyPr/>
                    <a:lstStyle/>
                    <a:p>
                      <a:r>
                        <a:rPr sz="1300" b="1">
                          <a:solidFill>
                            <a:srgbClr val="222830"/>
                          </a:solidFill>
                          <a:latin typeface="Source Sans Pro"/>
                        </a:rPr>
                        <a:t>Analisis butir</a:t>
                      </a:r>
                    </a:p>
                  </a:txBody>
                  <a:tcPr anchor="ctr" marL="73152" marR="73152" marT="27432" marB="27432">
                    <a:solidFill>
                      <a:srgbClr val="F1F4F8"/>
                    </a:solidFill>
                  </a:tcPr>
                </a:tc>
                <a:tc>
                  <a:txBody>
                    <a:bodyPr/>
                    <a:lstStyle/>
                    <a:p>
                      <a:r>
                        <a:rPr sz="1300" b="0">
                          <a:solidFill>
                            <a:srgbClr val="222830"/>
                          </a:solidFill>
                          <a:latin typeface="Source Sans Pro"/>
                        </a:rPr>
                        <a:t>Setelah setiap angkatan: tingkat kesukaran dan daya beda</a:t>
                      </a:r>
                    </a:p>
                  </a:txBody>
                  <a:tcPr anchor="ctr" marL="73152" marR="73152" marT="27432" marB="27432">
                    <a:solidFill>
                      <a:srgbClr val="F1F4F8"/>
                    </a:solidFill>
                  </a:tcPr>
                </a:tc>
              </a:tr>
              <a:tr h="384048">
                <a:tc>
                  <a:txBody>
                    <a:bodyPr/>
                    <a:lstStyle/>
                    <a:p>
                      <a:r>
                        <a:rPr sz="1300" b="1">
                          <a:solidFill>
                            <a:srgbClr val="222830"/>
                          </a:solidFill>
                          <a:latin typeface="Source Sans Pro"/>
                        </a:rPr>
                        <a:t>Butir yang dibuang</a:t>
                      </a:r>
                    </a:p>
                  </a:txBody>
                  <a:tcPr anchor="ctr" marL="73152" marR="73152" marT="27432" marB="27432">
                    <a:solidFill>
                      <a:srgbClr val="FFFFFF"/>
                    </a:solidFill>
                  </a:tcPr>
                </a:tc>
                <a:tc>
                  <a:txBody>
                    <a:bodyPr/>
                    <a:lstStyle/>
                    <a:p>
                      <a:r>
                        <a:rPr sz="1300" b="0">
                          <a:solidFill>
                            <a:srgbClr val="222830"/>
                          </a:solidFill>
                          <a:latin typeface="Source Sans Pro"/>
                        </a:rPr>
                        <a:t>Daya beda &lt; 0,20 atau tingkat kesukaran &lt; 0,15 / &gt; 0,90</a:t>
                      </a:r>
                    </a:p>
                  </a:txBody>
                  <a:tcPr anchor="ctr" marL="73152" marR="73152" marT="27432" marB="27432">
                    <a:solidFill>
                      <a:srgbClr val="FFFFFF"/>
                    </a:solidFill>
                  </a:tcPr>
                </a:tc>
              </a:tr>
              <a:tr h="384048">
                <a:tc>
                  <a:txBody>
                    <a:bodyPr/>
                    <a:lstStyle/>
                    <a:p>
                      <a:r>
                        <a:rPr sz="1300" b="1">
                          <a:solidFill>
                            <a:srgbClr val="222830"/>
                          </a:solidFill>
                          <a:latin typeface="Source Sans Pro"/>
                        </a:rPr>
                        <a:t>Penilaian proyek</a:t>
                      </a:r>
                    </a:p>
                  </a:txBody>
                  <a:tcPr anchor="ctr" marL="73152" marR="73152" marT="27432" marB="27432">
                    <a:solidFill>
                      <a:srgbClr val="F1F4F8"/>
                    </a:solidFill>
                  </a:tcPr>
                </a:tc>
                <a:tc>
                  <a:txBody>
                    <a:bodyPr/>
                    <a:lstStyle/>
                    <a:p>
                      <a:r>
                        <a:rPr sz="1300" b="0">
                          <a:solidFill>
                            <a:srgbClr val="222830"/>
                          </a:solidFill>
                          <a:latin typeface="Source Sans Pro"/>
                        </a:rPr>
                        <a:t>**Dua penilai independen**; selisih &gt; 1 tingkat diselesaikan penilai ketiga</a:t>
                      </a:r>
                    </a:p>
                  </a:txBody>
                  <a:tcPr anchor="ctr" marL="73152" marR="73152" marT="27432" marB="27432">
                    <a:solidFill>
                      <a:srgbClr val="F1F4F8"/>
                    </a:solidFill>
                  </a:tcPr>
                </a:tc>
              </a:tr>
              <a:tr h="384048">
                <a:tc>
                  <a:txBody>
                    <a:bodyPr/>
                    <a:lstStyle/>
                    <a:p>
                      <a:r>
                        <a:rPr sz="1300" b="1">
                          <a:solidFill>
                            <a:srgbClr val="222830"/>
                          </a:solidFill>
                          <a:latin typeface="Source Sans Pro"/>
                        </a:rPr>
                        <a:t>Anonimisasi</a:t>
                      </a:r>
                    </a:p>
                  </a:txBody>
                  <a:tcPr anchor="ctr" marL="73152" marR="73152" marT="27432" marB="27432">
                    <a:solidFill>
                      <a:srgbClr val="FFFFFF"/>
                    </a:solidFill>
                  </a:tcPr>
                </a:tc>
                <a:tc>
                  <a:txBody>
                    <a:bodyPr/>
                    <a:lstStyle/>
                    <a:p>
                      <a:r>
                        <a:rPr sz="1300" b="0">
                          <a:solidFill>
                            <a:srgbClr val="222830"/>
                          </a:solidFill>
                          <a:latin typeface="Source Sans Pro"/>
                        </a:rPr>
                        <a:t>Identitas peserta disamarkan saat penilaian proyek</a:t>
                      </a:r>
                    </a:p>
                  </a:txBody>
                  <a:tcPr anchor="ctr" marL="73152" marR="73152" marT="27432" marB="27432">
                    <a:solidFill>
                      <a:srgbClr val="FFFFFF"/>
                    </a:solidFill>
                  </a:tcPr>
                </a:tc>
              </a:tr>
              <a:tr h="384048">
                <a:tc>
                  <a:txBody>
                    <a:bodyPr/>
                    <a:lstStyle/>
                    <a:p>
                      <a:r>
                        <a:rPr sz="1300" b="1">
                          <a:solidFill>
                            <a:srgbClr val="222830"/>
                          </a:solidFill>
                          <a:latin typeface="Source Sans Pro"/>
                        </a:rPr>
                        <a:t>Banding</a:t>
                      </a:r>
                    </a:p>
                  </a:txBody>
                  <a:tcPr anchor="ctr" marL="73152" marR="73152" marT="27432" marB="27432">
                    <a:solidFill>
                      <a:srgbClr val="F1F4F8"/>
                    </a:solidFill>
                  </a:tcPr>
                </a:tc>
                <a:tc>
                  <a:txBody>
                    <a:bodyPr/>
                    <a:lstStyle/>
                    <a:p>
                      <a:r>
                        <a:rPr sz="1300" b="0">
                          <a:solidFill>
                            <a:srgbClr val="222830"/>
                          </a:solidFill>
                          <a:latin typeface="Source Sans Pro"/>
                        </a:rPr>
                        <a:t>Diajukan tertulis dalam 7 hari; ditinjau penilai yang belum terlibat</a:t>
                      </a:r>
                    </a:p>
                  </a:txBody>
                  <a:tcPr anchor="ctr" marL="73152" marR="73152" marT="27432" marB="27432">
                    <a:solidFill>
                      <a:srgbClr val="F1F4F8"/>
                    </a:solidFill>
                  </a:tcPr>
                </a:tc>
              </a:tr>
              <a:tr h="384048">
                <a:tc>
                  <a:txBody>
                    <a:bodyPr/>
                    <a:lstStyle/>
                    <a:p>
                      <a:r>
                        <a:rPr sz="1300" b="1">
                          <a:solidFill>
                            <a:srgbClr val="222830"/>
                          </a:solidFill>
                          <a:latin typeface="Source Sans Pro"/>
                        </a:rPr>
                        <a:t>Arsip</a:t>
                      </a:r>
                    </a:p>
                  </a:txBody>
                  <a:tcPr anchor="ctr" marL="73152" marR="73152" marT="27432" marB="27432">
                    <a:solidFill>
                      <a:srgbClr val="FFFFFF"/>
                    </a:solidFill>
                  </a:tcPr>
                </a:tc>
                <a:tc>
                  <a:txBody>
                    <a:bodyPr/>
                    <a:lstStyle/>
                    <a:p>
                      <a:r>
                        <a:rPr sz="1300" b="0">
                          <a:solidFill>
                            <a:srgbClr val="222830"/>
                          </a:solidFill>
                          <a:latin typeface="Source Sans Pro"/>
                        </a:rPr>
                        <a:t>Naskah dan lembar penilaian disimpan 3 tahun</a:t>
                      </a:r>
                    </a:p>
                  </a:txBody>
                  <a:tcPr anchor="ctr" marL="73152" marR="73152" marT="27432" marB="27432">
                    <a:solidFill>
                      <a:srgbClr val="FFFFFF"/>
                    </a:solidFill>
                  </a:tcPr>
                </a:tc>
              </a:tr>
              <a:tr h="384048">
                <a:tc>
                  <a:txBody>
                    <a:bodyPr/>
                    <a:lstStyle/>
                    <a:p>
                      <a:r>
                        <a:rPr sz="1300" b="1">
                          <a:solidFill>
                            <a:srgbClr val="222830"/>
                          </a:solidFill>
                          <a:latin typeface="Source Sans Pro"/>
                        </a:rPr>
                        <a:t>Masa berlaku sertifikat</a:t>
                      </a:r>
                    </a:p>
                  </a:txBody>
                  <a:tcPr anchor="ctr" marL="73152" marR="73152" marT="27432" marB="27432">
                    <a:solidFill>
                      <a:srgbClr val="F1F4F8"/>
                    </a:solidFill>
                  </a:tcPr>
                </a:tc>
                <a:tc>
                  <a:txBody>
                    <a:bodyPr/>
                    <a:lstStyle/>
                    <a:p>
                      <a:r>
                        <a:rPr sz="1300" b="0">
                          <a:solidFill>
                            <a:srgbClr val="222830"/>
                          </a:solidFill>
                          <a:latin typeface="Source Sans Pro"/>
                        </a:rPr>
                        <a:t>3 tahun; pemutakhiran melalui modul penyegaran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